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99" r:id="rId2"/>
    <p:sldId id="342" r:id="rId3"/>
    <p:sldId id="329" r:id="rId4"/>
    <p:sldId id="361" r:id="rId5"/>
    <p:sldId id="359" r:id="rId6"/>
    <p:sldId id="360" r:id="rId7"/>
    <p:sldId id="336" r:id="rId8"/>
    <p:sldId id="338" r:id="rId9"/>
    <p:sldId id="339" r:id="rId10"/>
    <p:sldId id="345" r:id="rId11"/>
    <p:sldId id="346" r:id="rId12"/>
    <p:sldId id="340" r:id="rId13"/>
    <p:sldId id="347" r:id="rId14"/>
    <p:sldId id="348" r:id="rId15"/>
    <p:sldId id="349" r:id="rId16"/>
    <p:sldId id="350" r:id="rId17"/>
    <p:sldId id="324" r:id="rId18"/>
  </p:sldIdLst>
  <p:sldSz cx="10691813" cy="7559675"/>
  <p:notesSz cx="6735763" cy="9866313"/>
  <p:defaultTextStyle>
    <a:defPPr>
      <a:defRPr lang="ru-RU"/>
    </a:defPPr>
    <a:lvl1pPr marL="0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93F557D-1435-4407-9057-B385BE261A74}">
          <p14:sldIdLst>
            <p14:sldId id="299"/>
            <p14:sldId id="342"/>
            <p14:sldId id="329"/>
            <p14:sldId id="361"/>
            <p14:sldId id="359"/>
            <p14:sldId id="360"/>
            <p14:sldId id="336"/>
            <p14:sldId id="338"/>
            <p14:sldId id="339"/>
            <p14:sldId id="345"/>
            <p14:sldId id="346"/>
            <p14:sldId id="340"/>
            <p14:sldId id="347"/>
            <p14:sldId id="348"/>
            <p14:sldId id="349"/>
            <p14:sldId id="350"/>
          </p14:sldIdLst>
        </p14:section>
        <p14:section name="Раздел без заголовка" id="{1D481089-2C1A-4B36-B6CA-CA073D8148B4}">
          <p14:sldIdLst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57" userDrawn="1">
          <p15:clr>
            <a:srgbClr val="A4A3A4"/>
          </p15:clr>
        </p15:guide>
        <p15:guide id="2" pos="4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FF3300"/>
    <a:srgbClr val="FF0066"/>
    <a:srgbClr val="66FFFF"/>
    <a:srgbClr val="66FF33"/>
    <a:srgbClr val="00FF00"/>
    <a:srgbClr val="6481B2"/>
    <a:srgbClr val="3E70CA"/>
    <a:srgbClr val="FEC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3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602" y="102"/>
      </p:cViewPr>
      <p:guideLst>
        <p:guide orient="horz" pos="657"/>
        <p:guide pos="4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E740A5-6D10-4FCE-8CF5-163737604D3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3D29114-1501-4284-A805-E29E17908776}">
      <dgm:prSet phldrT="[Текст]" custT="1"/>
      <dgm:spPr/>
      <dgm:t>
        <a:bodyPr/>
        <a:lstStyle/>
        <a:p>
          <a:pPr marL="0" indent="360363" algn="just">
            <a:lnSpc>
              <a:spcPct val="100000"/>
            </a:lnSpc>
            <a:spcAft>
              <a:spcPts val="0"/>
            </a:spcAft>
          </a:pPr>
          <a:r>
            <a:rPr lang="ru-RU" sz="2000" u="none" dirty="0" err="1" smtClean="0">
              <a:latin typeface="Arial" pitchFamily="34" charset="0"/>
              <a:cs typeface="Arial" pitchFamily="34" charset="0"/>
            </a:rPr>
            <a:t>Талабанинг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ОТМда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таълим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олиш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жараёнида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ўзлаштирилган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билим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даражасини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баҳолаш натижаси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ОТМдаги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ҲТЎБга қабул қилишдан олдинги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ўқиш даврида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тўпланган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баллар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йиғиндисидан ташкил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топади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.</a:t>
          </a:r>
        </a:p>
        <a:p>
          <a:pPr marL="0" indent="360363" algn="just">
            <a:lnSpc>
              <a:spcPct val="100000"/>
            </a:lnSpc>
            <a:spcAft>
              <a:spcPts val="0"/>
            </a:spcAft>
          </a:pPr>
          <a:r>
            <a:rPr lang="ru-RU" sz="2000" dirty="0" smtClean="0">
              <a:latin typeface="Arial" pitchFamily="34" charset="0"/>
              <a:cs typeface="Arial" pitchFamily="34" charset="0"/>
            </a:rPr>
            <a:t>Бунда </a:t>
          </a:r>
          <a:r>
            <a:rPr lang="ru-RU" sz="2000" dirty="0" err="1" smtClean="0">
              <a:latin typeface="Arial" pitchFamily="34" charset="0"/>
              <a:cs typeface="Arial" pitchFamily="34" charset="0"/>
            </a:rPr>
            <a:t>талабанинг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sng" dirty="0" err="1" smtClean="0">
              <a:solidFill>
                <a:srgbClr val="0000FF"/>
              </a:solidFill>
              <a:latin typeface="Arial" pitchFamily="34" charset="0"/>
              <a:cs typeface="Arial" pitchFamily="34" charset="0"/>
            </a:rPr>
            <a:t>уч</a:t>
          </a:r>
          <a:r>
            <a:rPr lang="ru-RU" sz="2000" u="sng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rPr>
            <a:t> семестр </a:t>
          </a:r>
          <a:r>
            <a:rPr lang="ru-RU" sz="2000" u="sng" dirty="0" err="1" smtClean="0">
              <a:solidFill>
                <a:srgbClr val="0000FF"/>
              </a:solidFill>
              <a:latin typeface="Arial" pitchFamily="34" charset="0"/>
              <a:cs typeface="Arial" pitchFamily="34" charset="0"/>
            </a:rPr>
            <a:t>давомидаги</a:t>
          </a:r>
          <a:r>
            <a:rPr lang="ru-RU" sz="2000" u="sng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dirty="0" err="1" smtClean="0">
              <a:latin typeface="Arial" pitchFamily="34" charset="0"/>
              <a:cs typeface="Arial" pitchFamily="34" charset="0"/>
            </a:rPr>
            <a:t>умумий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dirty="0" err="1" smtClean="0">
              <a:latin typeface="Arial" pitchFamily="34" charset="0"/>
              <a:cs typeface="Arial" pitchFamily="34" charset="0"/>
            </a:rPr>
            <a:t>ўртача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dirty="0" err="1" smtClean="0">
              <a:latin typeface="Arial" pitchFamily="34" charset="0"/>
              <a:cs typeface="Arial" pitchFamily="34" charset="0"/>
            </a:rPr>
            <a:t>ўзлаштириш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dirty="0" err="1" smtClean="0">
              <a:latin typeface="Arial" pitchFamily="34" charset="0"/>
              <a:cs typeface="Arial" pitchFamily="34" charset="0"/>
            </a:rPr>
            <a:t>кўрсаткичи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dirty="0" err="1" smtClean="0">
              <a:latin typeface="Arial" pitchFamily="34" charset="0"/>
              <a:cs typeface="Arial" pitchFamily="34" charset="0"/>
            </a:rPr>
            <a:t>аниқланади</a:t>
          </a:r>
          <a:r>
            <a:rPr lang="ru-RU" sz="2000" dirty="0" smtClean="0">
              <a:latin typeface="Arial" pitchFamily="34" charset="0"/>
              <a:cs typeface="Arial" pitchFamily="34" charset="0"/>
            </a:rPr>
            <a:t>.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52084E42-4860-4F0F-B794-4FBA4D870ABA}" type="parTrans" cxnId="{7365F0D7-DFBB-4225-89B7-3D4F1132AD45}">
      <dgm:prSet/>
      <dgm:spPr/>
      <dgm:t>
        <a:bodyPr/>
        <a:lstStyle/>
        <a:p>
          <a:pPr>
            <a:lnSpc>
              <a:spcPct val="100000"/>
            </a:lnSpc>
          </a:pPr>
          <a:endParaRPr lang="ru-RU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04E16F-8754-49FA-9EF6-71FA3996DF12}" type="sibTrans" cxnId="{7365F0D7-DFBB-4225-89B7-3D4F1132AD45}">
      <dgm:prSet/>
      <dgm:spPr/>
      <dgm:t>
        <a:bodyPr/>
        <a:lstStyle/>
        <a:p>
          <a:pPr>
            <a:lnSpc>
              <a:spcPct val="100000"/>
            </a:lnSpc>
          </a:pPr>
          <a:endParaRPr lang="ru-RU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6772CC-8342-453F-8F4B-801A570F94E5}">
      <dgm:prSet custT="1"/>
      <dgm:spPr/>
      <dgm:t>
        <a:bodyPr/>
        <a:lstStyle/>
        <a:p>
          <a:pPr marL="0" indent="360363" algn="just"/>
          <a:r>
            <a:rPr lang="ru-RU" sz="2000" u="none" dirty="0" err="1" smtClean="0">
              <a:latin typeface="Arial" pitchFamily="34" charset="0"/>
              <a:cs typeface="Arial" pitchFamily="34" charset="0"/>
            </a:rPr>
            <a:t>Талабанинг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ОТМда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таълим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олиш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жараёнида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ўзлаштирилган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билим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даражасини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баҳолаш натижалари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ОТМ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томонидан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расмийлаштирилади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ва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танлов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ўтказиш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бўйича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комиссияга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dirty="0" err="1" smtClean="0">
              <a:latin typeface="Arial" pitchFamily="34" charset="0"/>
              <a:cs typeface="Arial" pitchFamily="34" charset="0"/>
            </a:rPr>
            <a:t>юборилади</a:t>
          </a:r>
          <a:r>
            <a:rPr lang="ru-RU" sz="2000" u="none" dirty="0" smtClean="0">
              <a:latin typeface="Arial" pitchFamily="34" charset="0"/>
              <a:cs typeface="Arial" pitchFamily="34" charset="0"/>
            </a:rPr>
            <a:t>.</a:t>
          </a:r>
          <a:endParaRPr lang="ru-RU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Calibri" panose="020F0502020204030204" pitchFamily="34" charset="0"/>
            <a:cs typeface="Arial" pitchFamily="34" charset="0"/>
          </a:endParaRPr>
        </a:p>
      </dgm:t>
    </dgm:pt>
    <dgm:pt modelId="{F03D5B3A-505D-4937-BE7B-EB5AF8F9825B}" type="parTrans" cxnId="{62DD9F77-2DEE-4472-AA8A-64D559097370}">
      <dgm:prSet/>
      <dgm:spPr/>
      <dgm:t>
        <a:bodyPr/>
        <a:lstStyle/>
        <a:p>
          <a:endParaRPr lang="ru-RU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8333A9-5818-40CA-85C6-3491E67B06AA}" type="sibTrans" cxnId="{62DD9F77-2DEE-4472-AA8A-64D559097370}">
      <dgm:prSet/>
      <dgm:spPr/>
      <dgm:t>
        <a:bodyPr/>
        <a:lstStyle/>
        <a:p>
          <a:endParaRPr lang="ru-RU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D3BA27-4E66-4413-BD19-85690579D94E}" type="pres">
      <dgm:prSet presAssocID="{CCE740A5-6D10-4FCE-8CF5-163737604D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190DB8-8B82-4A2D-A104-1389E6B5AF6F}" type="pres">
      <dgm:prSet presAssocID="{F3D29114-1501-4284-A805-E29E17908776}" presName="parentText" presStyleLbl="node1" presStyleIdx="0" presStyleCnt="2" custScaleY="105061" custLinFactNeighborY="-671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4AE9E-9B37-4053-BBA9-E2A40509C94F}" type="pres">
      <dgm:prSet presAssocID="{D204E16F-8754-49FA-9EF6-71FA3996DF12}" presName="spacer" presStyleCnt="0"/>
      <dgm:spPr/>
    </dgm:pt>
    <dgm:pt modelId="{ADCEF54F-ED94-459B-89CA-74B6E41AB528}" type="pres">
      <dgm:prSet presAssocID="{2D6772CC-8342-453F-8F4B-801A570F94E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DD9F77-2DEE-4472-AA8A-64D559097370}" srcId="{CCE740A5-6D10-4FCE-8CF5-163737604D37}" destId="{2D6772CC-8342-453F-8F4B-801A570F94E5}" srcOrd="1" destOrd="0" parTransId="{F03D5B3A-505D-4937-BE7B-EB5AF8F9825B}" sibTransId="{5F8333A9-5818-40CA-85C6-3491E67B06AA}"/>
    <dgm:cxn modelId="{7365F0D7-DFBB-4225-89B7-3D4F1132AD45}" srcId="{CCE740A5-6D10-4FCE-8CF5-163737604D37}" destId="{F3D29114-1501-4284-A805-E29E17908776}" srcOrd="0" destOrd="0" parTransId="{52084E42-4860-4F0F-B794-4FBA4D870ABA}" sibTransId="{D204E16F-8754-49FA-9EF6-71FA3996DF12}"/>
    <dgm:cxn modelId="{6A256FF6-B310-40E4-AE5E-02E759A70B2C}" type="presOf" srcId="{F3D29114-1501-4284-A805-E29E17908776}" destId="{7C190DB8-8B82-4A2D-A104-1389E6B5AF6F}" srcOrd="0" destOrd="0" presId="urn:microsoft.com/office/officeart/2005/8/layout/vList2"/>
    <dgm:cxn modelId="{40E59B03-8F51-42F2-834D-09E91F030DB0}" type="presOf" srcId="{2D6772CC-8342-453F-8F4B-801A570F94E5}" destId="{ADCEF54F-ED94-459B-89CA-74B6E41AB528}" srcOrd="0" destOrd="0" presId="urn:microsoft.com/office/officeart/2005/8/layout/vList2"/>
    <dgm:cxn modelId="{1C21C9B1-DD84-45F6-B4E5-EE869138A239}" type="presOf" srcId="{CCE740A5-6D10-4FCE-8CF5-163737604D37}" destId="{DCD3BA27-4E66-4413-BD19-85690579D94E}" srcOrd="0" destOrd="0" presId="urn:microsoft.com/office/officeart/2005/8/layout/vList2"/>
    <dgm:cxn modelId="{8D0B5FA7-BA6E-43DC-98EB-160E40029957}" type="presParOf" srcId="{DCD3BA27-4E66-4413-BD19-85690579D94E}" destId="{7C190DB8-8B82-4A2D-A104-1389E6B5AF6F}" srcOrd="0" destOrd="0" presId="urn:microsoft.com/office/officeart/2005/8/layout/vList2"/>
    <dgm:cxn modelId="{8E2CD74B-02F7-40E3-B4BF-51EEF8678D76}" type="presParOf" srcId="{DCD3BA27-4E66-4413-BD19-85690579D94E}" destId="{8EE4AE9E-9B37-4053-BBA9-E2A40509C94F}" srcOrd="1" destOrd="0" presId="urn:microsoft.com/office/officeart/2005/8/layout/vList2"/>
    <dgm:cxn modelId="{F7B7B3A1-132D-4E64-B3D8-11AE1B0C8309}" type="presParOf" srcId="{DCD3BA27-4E66-4413-BD19-85690579D94E}" destId="{ADCEF54F-ED94-459B-89CA-74B6E41AB52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E740A5-6D10-4FCE-8CF5-163737604D3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3D29114-1501-4284-A805-E29E17908776}">
      <dgm:prSet phldrT="[Текст]" custT="1"/>
      <dgm:spPr/>
      <dgm:t>
        <a:bodyPr/>
        <a:lstStyle/>
        <a:p>
          <a:pPr marL="0" indent="180975" algn="just">
            <a:lnSpc>
              <a:spcPct val="100000"/>
            </a:lnSpc>
          </a:pPr>
          <a:r>
            <a:rPr lang="ru-RU" sz="2400" u="none" dirty="0" err="1" smtClean="0">
              <a:latin typeface="Arial" pitchFamily="34" charset="0"/>
              <a:cs typeface="Arial" pitchFamily="34" charset="0"/>
            </a:rPr>
            <a:t>Талабаларнинг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умумжисмоний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тайёргарлигини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ба</a:t>
          </a:r>
          <a:r>
            <a:rPr lang="uz-Cyrl-UZ" sz="2400" u="none" dirty="0" smtClean="0">
              <a:latin typeface="Arial" pitchFamily="34" charset="0"/>
              <a:cs typeface="Arial" pitchFamily="34" charset="0"/>
            </a:rPr>
            <a:t>ҳ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олаш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комиссия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раиси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томонидан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тасдиқланган режа-жадвал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асосида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Ўзбекистон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Республикаси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Мудофаа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вазирлиги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томонидан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белгиланадиган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жойларда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талабаларнинг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умумжисмоний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тайёргарлик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кўрганлигини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баҳолаш бўйича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кичик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комиссия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томонидан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май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ойида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dirty="0" err="1" smtClean="0">
              <a:latin typeface="Arial" pitchFamily="34" charset="0"/>
              <a:cs typeface="Arial" pitchFamily="34" charset="0"/>
            </a:rPr>
            <a:t>ўтказилади</a:t>
          </a:r>
          <a:r>
            <a:rPr lang="ru-RU" sz="2400" u="none" dirty="0" smtClean="0">
              <a:latin typeface="Arial" pitchFamily="34" charset="0"/>
              <a:cs typeface="Arial" pitchFamily="34" charset="0"/>
            </a:rPr>
            <a:t>.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52084E42-4860-4F0F-B794-4FBA4D870ABA}" type="parTrans" cxnId="{7365F0D7-DFBB-4225-89B7-3D4F1132AD45}">
      <dgm:prSet/>
      <dgm:spPr/>
      <dgm:t>
        <a:bodyPr/>
        <a:lstStyle/>
        <a:p>
          <a:pPr>
            <a:lnSpc>
              <a:spcPct val="100000"/>
            </a:lnSpc>
          </a:pPr>
          <a:endParaRPr lang="ru-RU" sz="17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04E16F-8754-49FA-9EF6-71FA3996DF12}" type="sibTrans" cxnId="{7365F0D7-DFBB-4225-89B7-3D4F1132AD45}">
      <dgm:prSet/>
      <dgm:spPr/>
      <dgm:t>
        <a:bodyPr/>
        <a:lstStyle/>
        <a:p>
          <a:pPr>
            <a:lnSpc>
              <a:spcPct val="100000"/>
            </a:lnSpc>
          </a:pPr>
          <a:endParaRPr lang="ru-RU" sz="17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A835AF-9E47-4DE6-AD51-E3125F4BF17A}">
      <dgm:prSet custT="1"/>
      <dgm:spPr/>
      <dgm:t>
        <a:bodyPr/>
        <a:lstStyle/>
        <a:p>
          <a:pPr algn="just"/>
          <a:r>
            <a:rPr lang="ru-RU" sz="3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Умумжисмоний</a:t>
          </a:r>
          <a:r>
            <a:rPr lang="ru-RU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тайёргарлик</a:t>
          </a:r>
          <a:r>
            <a:rPr lang="ru-RU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даражаси</a:t>
          </a:r>
          <a:r>
            <a:rPr lang="ru-RU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талабларига</a:t>
          </a:r>
          <a:r>
            <a:rPr lang="ru-RU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жавоб</a:t>
          </a:r>
          <a:r>
            <a:rPr lang="ru-RU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бермаган</a:t>
          </a:r>
          <a:r>
            <a:rPr lang="ru-RU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талабалар</a:t>
          </a:r>
          <a:r>
            <a:rPr lang="ru-RU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200" b="1" dirty="0" err="1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танловнинг</a:t>
          </a:r>
          <a:r>
            <a:rPr lang="ru-RU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200" b="1" dirty="0" err="1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кейинги</a:t>
          </a:r>
          <a:r>
            <a:rPr lang="ru-RU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бос</a:t>
          </a:r>
          <a:r>
            <a:rPr lang="uz-Cyrl-UZ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қ</a:t>
          </a:r>
          <a:r>
            <a:rPr lang="ru-RU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ичига </a:t>
          </a:r>
          <a:r>
            <a:rPr lang="ru-RU" sz="3200" b="1" dirty="0" err="1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қўйилмайди</a:t>
          </a:r>
          <a:r>
            <a:rPr lang="ru-RU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.</a:t>
          </a:r>
          <a:endParaRPr lang="en-US" sz="3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EDB5ED9-C3DA-440A-84C4-5755737D7C18}" type="parTrans" cxnId="{7A9C3915-B036-444F-B488-EF23467B519F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5C4B89-8093-4619-85C5-98DB58876DA6}" type="sibTrans" cxnId="{7A9C3915-B036-444F-B488-EF23467B519F}">
      <dgm:prSet/>
      <dgm:spPr/>
      <dgm:t>
        <a:bodyPr/>
        <a:lstStyle/>
        <a:p>
          <a:endParaRPr lang="ru-RU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D3BA27-4E66-4413-BD19-85690579D94E}" type="pres">
      <dgm:prSet presAssocID="{CCE740A5-6D10-4FCE-8CF5-163737604D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190DB8-8B82-4A2D-A104-1389E6B5AF6F}" type="pres">
      <dgm:prSet presAssocID="{F3D29114-1501-4284-A805-E29E1790877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4AE9E-9B37-4053-BBA9-E2A40509C94F}" type="pres">
      <dgm:prSet presAssocID="{D204E16F-8754-49FA-9EF6-71FA3996DF12}" presName="spacer" presStyleCnt="0"/>
      <dgm:spPr/>
    </dgm:pt>
    <dgm:pt modelId="{60196245-B4A7-4874-AB45-4590B7925273}" type="pres">
      <dgm:prSet presAssocID="{5EA835AF-9E47-4DE6-AD51-E3125F4BF17A}" presName="parentText" presStyleLbl="node1" presStyleIdx="1" presStyleCnt="2" custLinFactY="93100" custLinFactNeighborX="136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65F0D7-DFBB-4225-89B7-3D4F1132AD45}" srcId="{CCE740A5-6D10-4FCE-8CF5-163737604D37}" destId="{F3D29114-1501-4284-A805-E29E17908776}" srcOrd="0" destOrd="0" parTransId="{52084E42-4860-4F0F-B794-4FBA4D870ABA}" sibTransId="{D204E16F-8754-49FA-9EF6-71FA3996DF12}"/>
    <dgm:cxn modelId="{5BF4CDCD-2EF8-408E-A1EF-5C49EDF16AE4}" type="presOf" srcId="{5EA835AF-9E47-4DE6-AD51-E3125F4BF17A}" destId="{60196245-B4A7-4874-AB45-4590B7925273}" srcOrd="0" destOrd="0" presId="urn:microsoft.com/office/officeart/2005/8/layout/vList2"/>
    <dgm:cxn modelId="{6A256FF6-B310-40E4-AE5E-02E759A70B2C}" type="presOf" srcId="{F3D29114-1501-4284-A805-E29E17908776}" destId="{7C190DB8-8B82-4A2D-A104-1389E6B5AF6F}" srcOrd="0" destOrd="0" presId="urn:microsoft.com/office/officeart/2005/8/layout/vList2"/>
    <dgm:cxn modelId="{7A9C3915-B036-444F-B488-EF23467B519F}" srcId="{CCE740A5-6D10-4FCE-8CF5-163737604D37}" destId="{5EA835AF-9E47-4DE6-AD51-E3125F4BF17A}" srcOrd="1" destOrd="0" parTransId="{0EDB5ED9-C3DA-440A-84C4-5755737D7C18}" sibTransId="{545C4B89-8093-4619-85C5-98DB58876DA6}"/>
    <dgm:cxn modelId="{1C21C9B1-DD84-45F6-B4E5-EE869138A239}" type="presOf" srcId="{CCE740A5-6D10-4FCE-8CF5-163737604D37}" destId="{DCD3BA27-4E66-4413-BD19-85690579D94E}" srcOrd="0" destOrd="0" presId="urn:microsoft.com/office/officeart/2005/8/layout/vList2"/>
    <dgm:cxn modelId="{8D0B5FA7-BA6E-43DC-98EB-160E40029957}" type="presParOf" srcId="{DCD3BA27-4E66-4413-BD19-85690579D94E}" destId="{7C190DB8-8B82-4A2D-A104-1389E6B5AF6F}" srcOrd="0" destOrd="0" presId="urn:microsoft.com/office/officeart/2005/8/layout/vList2"/>
    <dgm:cxn modelId="{8E2CD74B-02F7-40E3-B4BF-51EEF8678D76}" type="presParOf" srcId="{DCD3BA27-4E66-4413-BD19-85690579D94E}" destId="{8EE4AE9E-9B37-4053-BBA9-E2A40509C94F}" srcOrd="1" destOrd="0" presId="urn:microsoft.com/office/officeart/2005/8/layout/vList2"/>
    <dgm:cxn modelId="{17AEF419-A230-4672-B361-ECBB55552A46}" type="presParOf" srcId="{DCD3BA27-4E66-4413-BD19-85690579D94E}" destId="{60196245-B4A7-4874-AB45-4590B792527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90DB8-8B82-4A2D-A104-1389E6B5AF6F}">
      <dsp:nvSpPr>
        <dsp:cNvPr id="0" name=""/>
        <dsp:cNvSpPr/>
      </dsp:nvSpPr>
      <dsp:spPr>
        <a:xfrm>
          <a:off x="0" y="382023"/>
          <a:ext cx="9865216" cy="191757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360363" algn="just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Талабанинг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ОТМда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таълим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олиш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жараёнида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ўзлаштирилган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билим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даражасини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баҳолаш натижаси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ОТМдаги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ҲТЎБга қабул қилишдан олдинги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ўқиш даврида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тўпланган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баллар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йиғиндисидан ташкил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топади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.</a:t>
          </a:r>
        </a:p>
        <a:p>
          <a:pPr marL="0" lvl="0" indent="360363" algn="just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Бунда </a:t>
          </a: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талабанинг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sng" kern="1200" dirty="0" err="1" smtClean="0">
              <a:solidFill>
                <a:srgbClr val="0000FF"/>
              </a:solidFill>
              <a:latin typeface="Arial" pitchFamily="34" charset="0"/>
              <a:cs typeface="Arial" pitchFamily="34" charset="0"/>
            </a:rPr>
            <a:t>уч</a:t>
          </a:r>
          <a:r>
            <a:rPr lang="ru-RU" sz="2000" u="sng" kern="12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rPr>
            <a:t> семестр </a:t>
          </a:r>
          <a:r>
            <a:rPr lang="ru-RU" sz="2000" u="sng" kern="1200" dirty="0" err="1" smtClean="0">
              <a:solidFill>
                <a:srgbClr val="0000FF"/>
              </a:solidFill>
              <a:latin typeface="Arial" pitchFamily="34" charset="0"/>
              <a:cs typeface="Arial" pitchFamily="34" charset="0"/>
            </a:rPr>
            <a:t>давомидаги</a:t>
          </a:r>
          <a:r>
            <a:rPr lang="ru-RU" sz="2000" u="sng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умумий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ўртача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ўзлаштириш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кўрсаткичи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kern="1200" dirty="0" err="1" smtClean="0">
              <a:latin typeface="Arial" pitchFamily="34" charset="0"/>
              <a:cs typeface="Arial" pitchFamily="34" charset="0"/>
            </a:rPr>
            <a:t>аниқланади</a:t>
          </a:r>
          <a:r>
            <a:rPr lang="ru-RU" sz="2000" kern="1200" dirty="0" smtClean="0">
              <a:latin typeface="Arial" pitchFamily="34" charset="0"/>
              <a:cs typeface="Arial" pitchFamily="34" charset="0"/>
            </a:rPr>
            <a:t>.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93608" y="475631"/>
        <a:ext cx="9678000" cy="1730357"/>
      </dsp:txXfrm>
    </dsp:sp>
    <dsp:sp modelId="{ADCEF54F-ED94-459B-89CA-74B6E41AB528}">
      <dsp:nvSpPr>
        <dsp:cNvPr id="0" name=""/>
        <dsp:cNvSpPr/>
      </dsp:nvSpPr>
      <dsp:spPr>
        <a:xfrm>
          <a:off x="0" y="2612531"/>
          <a:ext cx="9865216" cy="182520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360363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Талабанинг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ОТМда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таълим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олиш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жараёнида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ўзлаштирилган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билим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даражасини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баҳолаш натижалари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ОТМ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томонидан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расмийлаштирилади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ва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танлов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ўтказиш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бўйича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комиссияга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000" u="none" kern="1200" dirty="0" err="1" smtClean="0">
              <a:latin typeface="Arial" pitchFamily="34" charset="0"/>
              <a:cs typeface="Arial" pitchFamily="34" charset="0"/>
            </a:rPr>
            <a:t>юборилади</a:t>
          </a:r>
          <a:r>
            <a:rPr lang="ru-RU" sz="2000" u="none" kern="1200" dirty="0" smtClean="0">
              <a:latin typeface="Arial" pitchFamily="34" charset="0"/>
              <a:cs typeface="Arial" pitchFamily="34" charset="0"/>
            </a:rPr>
            <a:t>.</a:t>
          </a:r>
          <a:endParaRPr lang="ru-RU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Calibri" panose="020F0502020204030204" pitchFamily="34" charset="0"/>
            <a:cs typeface="Arial" pitchFamily="34" charset="0"/>
          </a:endParaRPr>
        </a:p>
      </dsp:txBody>
      <dsp:txXfrm>
        <a:off x="89099" y="2701630"/>
        <a:ext cx="9687018" cy="1647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90DB8-8B82-4A2D-A104-1389E6B5AF6F}">
      <dsp:nvSpPr>
        <dsp:cNvPr id="0" name=""/>
        <dsp:cNvSpPr/>
      </dsp:nvSpPr>
      <dsp:spPr>
        <a:xfrm>
          <a:off x="0" y="1835"/>
          <a:ext cx="9425402" cy="23603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180975" algn="just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Талабаларнинг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умумжисмоний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тайёргарлигини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ба</a:t>
          </a:r>
          <a:r>
            <a:rPr lang="uz-Cyrl-UZ" sz="2400" u="none" kern="1200" dirty="0" smtClean="0">
              <a:latin typeface="Arial" pitchFamily="34" charset="0"/>
              <a:cs typeface="Arial" pitchFamily="34" charset="0"/>
            </a:rPr>
            <a:t>ҳ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олаш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комиссия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раиси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томонидан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тасдиқланган режа-жадвал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асосида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Ўзбекистон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Республикаси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Мудофаа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вазирлиги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томонидан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белгиланадиган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жойларда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талабаларнинг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умумжисмоний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тайёргарлик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кўрганлигини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баҳолаш бўйича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кичик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комиссия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томонидан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май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ойида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400" u="none" kern="1200" dirty="0" err="1" smtClean="0">
              <a:latin typeface="Arial" pitchFamily="34" charset="0"/>
              <a:cs typeface="Arial" pitchFamily="34" charset="0"/>
            </a:rPr>
            <a:t>ўтказилади</a:t>
          </a:r>
          <a:r>
            <a:rPr lang="ru-RU" sz="2400" u="none" kern="1200" dirty="0" smtClean="0">
              <a:latin typeface="Arial" pitchFamily="34" charset="0"/>
              <a:cs typeface="Arial" pitchFamily="34" charset="0"/>
            </a:rPr>
            <a:t>.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115222" y="117057"/>
        <a:ext cx="9194958" cy="2129893"/>
      </dsp:txXfrm>
    </dsp:sp>
    <dsp:sp modelId="{60196245-B4A7-4874-AB45-4590B7925273}">
      <dsp:nvSpPr>
        <dsp:cNvPr id="0" name=""/>
        <dsp:cNvSpPr/>
      </dsp:nvSpPr>
      <dsp:spPr>
        <a:xfrm>
          <a:off x="0" y="2377213"/>
          <a:ext cx="9425402" cy="2360337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Умумжисмоний</a:t>
          </a:r>
          <a:r>
            <a:rPr lang="ru-RU" sz="3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2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тайёргарлик</a:t>
          </a:r>
          <a:r>
            <a:rPr lang="ru-RU" sz="3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2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даражаси</a:t>
          </a:r>
          <a:r>
            <a:rPr lang="ru-RU" sz="3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2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талабларига</a:t>
          </a:r>
          <a:r>
            <a:rPr lang="ru-RU" sz="3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2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жавоб</a:t>
          </a:r>
          <a:r>
            <a:rPr lang="ru-RU" sz="3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2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бермаган</a:t>
          </a:r>
          <a:r>
            <a:rPr lang="ru-RU" sz="3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200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талабалар</a:t>
          </a:r>
          <a:r>
            <a:rPr lang="ru-RU" sz="3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200" b="1" kern="1200" dirty="0" err="1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танловнинг</a:t>
          </a:r>
          <a:r>
            <a:rPr lang="ru-RU" sz="32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200" b="1" kern="1200" dirty="0" err="1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кейинги</a:t>
          </a:r>
          <a:r>
            <a:rPr lang="ru-RU" sz="32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 бос</a:t>
          </a:r>
          <a:r>
            <a:rPr lang="uz-Cyrl-UZ" sz="32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қ</a:t>
          </a:r>
          <a:r>
            <a:rPr lang="ru-RU" sz="32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ичига </a:t>
          </a:r>
          <a:r>
            <a:rPr lang="ru-RU" sz="3200" b="1" kern="1200" dirty="0" err="1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қўйилмайди</a:t>
          </a:r>
          <a:r>
            <a:rPr lang="ru-RU" sz="3200" b="1" kern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.</a:t>
          </a:r>
          <a:endParaRPr lang="en-US" sz="3200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15222" y="2492435"/>
        <a:ext cx="9194958" cy="2129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47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590"/>
            </a:lvl1pPr>
            <a:lvl2pPr marL="493456" indent="0" algn="ctr">
              <a:buNone/>
              <a:defRPr sz="2159"/>
            </a:lvl2pPr>
            <a:lvl3pPr marL="986912" indent="0" algn="ctr">
              <a:buNone/>
              <a:defRPr sz="1943"/>
            </a:lvl3pPr>
            <a:lvl4pPr marL="1480368" indent="0" algn="ctr">
              <a:buNone/>
              <a:defRPr sz="1727"/>
            </a:lvl4pPr>
            <a:lvl5pPr marL="1973824" indent="0" algn="ctr">
              <a:buNone/>
              <a:defRPr sz="1727"/>
            </a:lvl5pPr>
            <a:lvl6pPr marL="2467280" indent="0" algn="ctr">
              <a:buNone/>
              <a:defRPr sz="1727"/>
            </a:lvl6pPr>
            <a:lvl7pPr marL="2960736" indent="0" algn="ctr">
              <a:buNone/>
              <a:defRPr sz="1727"/>
            </a:lvl7pPr>
            <a:lvl8pPr marL="3454192" indent="0" algn="ctr">
              <a:buNone/>
              <a:defRPr sz="1727"/>
            </a:lvl8pPr>
            <a:lvl9pPr marL="3947648" indent="0" algn="ctr">
              <a:buNone/>
              <a:defRPr sz="1727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940F-1356-4EC3-9B23-F56AB4F2DE3F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EFDB-A86E-4153-A2C3-99A037FBEB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223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940F-1356-4EC3-9B23-F56AB4F2DE3F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EFDB-A86E-4153-A2C3-99A037FBEB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550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30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940F-1356-4EC3-9B23-F56AB4F2DE3F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EFDB-A86E-4153-A2C3-99A037FBEB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400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309483"/>
            <a:ext cx="10691813" cy="32501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5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66956"/>
            <a:ext cx="10691813" cy="8466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9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113626"/>
            <a:ext cx="10691813" cy="4233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1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396" y="1663160"/>
            <a:ext cx="8454145" cy="540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77483" y="2390198"/>
            <a:ext cx="4051777" cy="37663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95271" indent="0">
              <a:buNone/>
              <a:defRPr sz="3033"/>
            </a:lvl2pPr>
            <a:lvl3pPr marL="990542" indent="0">
              <a:buNone/>
              <a:defRPr sz="2600"/>
            </a:lvl3pPr>
            <a:lvl4pPr marL="1485811" indent="0">
              <a:buNone/>
              <a:defRPr sz="2167"/>
            </a:lvl4pPr>
            <a:lvl5pPr marL="1981082" indent="0">
              <a:buNone/>
              <a:defRPr sz="2167"/>
            </a:lvl5pPr>
            <a:lvl6pPr marL="2476353" indent="0">
              <a:buNone/>
              <a:defRPr sz="2167"/>
            </a:lvl6pPr>
            <a:lvl7pPr marL="2971625" indent="0">
              <a:buNone/>
              <a:defRPr sz="2167"/>
            </a:lvl7pPr>
            <a:lvl8pPr marL="3466894" indent="0">
              <a:buNone/>
              <a:defRPr sz="2167"/>
            </a:lvl8pPr>
            <a:lvl9pPr marL="3962165" indent="0">
              <a:buNone/>
              <a:defRPr sz="21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546686" y="4944014"/>
            <a:ext cx="3536268" cy="1481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50"/>
          </a:p>
        </p:txBody>
      </p:sp>
    </p:spTree>
    <p:extLst>
      <p:ext uri="{BB962C8B-B14F-4D97-AF65-F5344CB8AC3E}">
        <p14:creationId xmlns:p14="http://schemas.microsoft.com/office/powerpoint/2010/main" val="61936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940F-1356-4EC3-9B23-F56AB4F2DE3F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EFDB-A86E-4153-A2C3-99A037FBEB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198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5" y="1884672"/>
            <a:ext cx="9221689" cy="3144614"/>
          </a:xfrm>
        </p:spPr>
        <p:txBody>
          <a:bodyPr anchor="b"/>
          <a:lstStyle>
            <a:lvl1pPr>
              <a:defRPr sz="647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5" y="5059036"/>
            <a:ext cx="9221689" cy="1653678"/>
          </a:xfrm>
        </p:spPr>
        <p:txBody>
          <a:bodyPr/>
          <a:lstStyle>
            <a:lvl1pPr marL="0" indent="0">
              <a:buNone/>
              <a:defRPr sz="2590">
                <a:solidFill>
                  <a:schemeClr val="tx1"/>
                </a:solidFill>
              </a:defRPr>
            </a:lvl1pPr>
            <a:lvl2pPr marL="493456" indent="0">
              <a:buNone/>
              <a:defRPr sz="2159">
                <a:solidFill>
                  <a:schemeClr val="tx1">
                    <a:tint val="75000"/>
                  </a:schemeClr>
                </a:solidFill>
              </a:defRPr>
            </a:lvl2pPr>
            <a:lvl3pPr marL="986912" indent="0">
              <a:buNone/>
              <a:defRPr sz="1943">
                <a:solidFill>
                  <a:schemeClr val="tx1">
                    <a:tint val="75000"/>
                  </a:schemeClr>
                </a:solidFill>
              </a:defRPr>
            </a:lvl3pPr>
            <a:lvl4pPr marL="1480368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4pPr>
            <a:lvl5pPr marL="1973824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5pPr>
            <a:lvl6pPr marL="2467280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6pPr>
            <a:lvl7pPr marL="2960736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7pPr>
            <a:lvl8pPr marL="3454192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8pPr>
            <a:lvl9pPr marL="3947648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940F-1356-4EC3-9B23-F56AB4F2DE3F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EFDB-A86E-4153-A2C3-99A037FBEB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75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1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940F-1356-4EC3-9B23-F56AB4F2DE3F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EFDB-A86E-4153-A2C3-99A037FBEB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639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5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8" cy="908210"/>
          </a:xfrm>
        </p:spPr>
        <p:txBody>
          <a:bodyPr anchor="b"/>
          <a:lstStyle>
            <a:lvl1pPr marL="0" indent="0">
              <a:buNone/>
              <a:defRPr sz="2590" b="1"/>
            </a:lvl1pPr>
            <a:lvl2pPr marL="493456" indent="0">
              <a:buNone/>
              <a:defRPr sz="2159" b="1"/>
            </a:lvl2pPr>
            <a:lvl3pPr marL="986912" indent="0">
              <a:buNone/>
              <a:defRPr sz="1943" b="1"/>
            </a:lvl3pPr>
            <a:lvl4pPr marL="1480368" indent="0">
              <a:buNone/>
              <a:defRPr sz="1727" b="1"/>
            </a:lvl4pPr>
            <a:lvl5pPr marL="1973824" indent="0">
              <a:buNone/>
              <a:defRPr sz="1727" b="1"/>
            </a:lvl5pPr>
            <a:lvl6pPr marL="2467280" indent="0">
              <a:buNone/>
              <a:defRPr sz="1727" b="1"/>
            </a:lvl6pPr>
            <a:lvl7pPr marL="2960736" indent="0">
              <a:buNone/>
              <a:defRPr sz="1727" b="1"/>
            </a:lvl7pPr>
            <a:lvl8pPr marL="3454192" indent="0">
              <a:buNone/>
              <a:defRPr sz="1727" b="1"/>
            </a:lvl8pPr>
            <a:lvl9pPr marL="3947648" indent="0">
              <a:buNone/>
              <a:defRPr sz="172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8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590" b="1"/>
            </a:lvl1pPr>
            <a:lvl2pPr marL="493456" indent="0">
              <a:buNone/>
              <a:defRPr sz="2159" b="1"/>
            </a:lvl2pPr>
            <a:lvl3pPr marL="986912" indent="0">
              <a:buNone/>
              <a:defRPr sz="1943" b="1"/>
            </a:lvl3pPr>
            <a:lvl4pPr marL="1480368" indent="0">
              <a:buNone/>
              <a:defRPr sz="1727" b="1"/>
            </a:lvl4pPr>
            <a:lvl5pPr marL="1973824" indent="0">
              <a:buNone/>
              <a:defRPr sz="1727" b="1"/>
            </a:lvl5pPr>
            <a:lvl6pPr marL="2467280" indent="0">
              <a:buNone/>
              <a:defRPr sz="1727" b="1"/>
            </a:lvl6pPr>
            <a:lvl7pPr marL="2960736" indent="0">
              <a:buNone/>
              <a:defRPr sz="1727" b="1"/>
            </a:lvl7pPr>
            <a:lvl8pPr marL="3454192" indent="0">
              <a:buNone/>
              <a:defRPr sz="1727" b="1"/>
            </a:lvl8pPr>
            <a:lvl9pPr marL="3947648" indent="0">
              <a:buNone/>
              <a:defRPr sz="172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940F-1356-4EC3-9B23-F56AB4F2DE3F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EFDB-A86E-4153-A2C3-99A037FBEB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145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940F-1356-4EC3-9B23-F56AB4F2DE3F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EFDB-A86E-4153-A2C3-99A037FBEB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773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940F-1356-4EC3-9B23-F56AB4F2DE3F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EFDB-A86E-4153-A2C3-99A037FBEB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13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503978"/>
            <a:ext cx="3448388" cy="1763924"/>
          </a:xfrm>
        </p:spPr>
        <p:txBody>
          <a:bodyPr anchor="b"/>
          <a:lstStyle>
            <a:lvl1pPr>
              <a:defRPr sz="34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6"/>
            <a:ext cx="5412731" cy="5372269"/>
          </a:xfrm>
        </p:spPr>
        <p:txBody>
          <a:bodyPr/>
          <a:lstStyle>
            <a:lvl1pPr>
              <a:defRPr sz="3454"/>
            </a:lvl1pPr>
            <a:lvl2pPr>
              <a:defRPr sz="3022"/>
            </a:lvl2pPr>
            <a:lvl3pPr>
              <a:defRPr sz="2590"/>
            </a:lvl3pPr>
            <a:lvl4pPr>
              <a:defRPr sz="2159"/>
            </a:lvl4pPr>
            <a:lvl5pPr>
              <a:defRPr sz="2159"/>
            </a:lvl5pPr>
            <a:lvl6pPr>
              <a:defRPr sz="2159"/>
            </a:lvl6pPr>
            <a:lvl7pPr>
              <a:defRPr sz="2159"/>
            </a:lvl7pPr>
            <a:lvl8pPr>
              <a:defRPr sz="2159"/>
            </a:lvl8pPr>
            <a:lvl9pPr>
              <a:defRPr sz="215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6" y="2267902"/>
            <a:ext cx="3448388" cy="4201570"/>
          </a:xfrm>
        </p:spPr>
        <p:txBody>
          <a:bodyPr/>
          <a:lstStyle>
            <a:lvl1pPr marL="0" indent="0">
              <a:buNone/>
              <a:defRPr sz="1727"/>
            </a:lvl1pPr>
            <a:lvl2pPr marL="493456" indent="0">
              <a:buNone/>
              <a:defRPr sz="1511"/>
            </a:lvl2pPr>
            <a:lvl3pPr marL="986912" indent="0">
              <a:buNone/>
              <a:defRPr sz="1295"/>
            </a:lvl3pPr>
            <a:lvl4pPr marL="1480368" indent="0">
              <a:buNone/>
              <a:defRPr sz="1079"/>
            </a:lvl4pPr>
            <a:lvl5pPr marL="1973824" indent="0">
              <a:buNone/>
              <a:defRPr sz="1079"/>
            </a:lvl5pPr>
            <a:lvl6pPr marL="2467280" indent="0">
              <a:buNone/>
              <a:defRPr sz="1079"/>
            </a:lvl6pPr>
            <a:lvl7pPr marL="2960736" indent="0">
              <a:buNone/>
              <a:defRPr sz="1079"/>
            </a:lvl7pPr>
            <a:lvl8pPr marL="3454192" indent="0">
              <a:buNone/>
              <a:defRPr sz="1079"/>
            </a:lvl8pPr>
            <a:lvl9pPr marL="3947648" indent="0">
              <a:buNone/>
              <a:defRPr sz="107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940F-1356-4EC3-9B23-F56AB4F2DE3F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EFDB-A86E-4153-A2C3-99A037FBEB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556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503978"/>
            <a:ext cx="3448388" cy="1763924"/>
          </a:xfrm>
        </p:spPr>
        <p:txBody>
          <a:bodyPr anchor="b"/>
          <a:lstStyle>
            <a:lvl1pPr>
              <a:defRPr sz="34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6"/>
            <a:ext cx="5412731" cy="5372269"/>
          </a:xfrm>
        </p:spPr>
        <p:txBody>
          <a:bodyPr anchor="t"/>
          <a:lstStyle>
            <a:lvl1pPr marL="0" indent="0">
              <a:buNone/>
              <a:defRPr sz="3454"/>
            </a:lvl1pPr>
            <a:lvl2pPr marL="493456" indent="0">
              <a:buNone/>
              <a:defRPr sz="3022"/>
            </a:lvl2pPr>
            <a:lvl3pPr marL="986912" indent="0">
              <a:buNone/>
              <a:defRPr sz="2590"/>
            </a:lvl3pPr>
            <a:lvl4pPr marL="1480368" indent="0">
              <a:buNone/>
              <a:defRPr sz="2159"/>
            </a:lvl4pPr>
            <a:lvl5pPr marL="1973824" indent="0">
              <a:buNone/>
              <a:defRPr sz="2159"/>
            </a:lvl5pPr>
            <a:lvl6pPr marL="2467280" indent="0">
              <a:buNone/>
              <a:defRPr sz="2159"/>
            </a:lvl6pPr>
            <a:lvl7pPr marL="2960736" indent="0">
              <a:buNone/>
              <a:defRPr sz="2159"/>
            </a:lvl7pPr>
            <a:lvl8pPr marL="3454192" indent="0">
              <a:buNone/>
              <a:defRPr sz="2159"/>
            </a:lvl8pPr>
            <a:lvl9pPr marL="3947648" indent="0">
              <a:buNone/>
              <a:defRPr sz="2159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6" y="2267902"/>
            <a:ext cx="3448388" cy="4201570"/>
          </a:xfrm>
        </p:spPr>
        <p:txBody>
          <a:bodyPr/>
          <a:lstStyle>
            <a:lvl1pPr marL="0" indent="0">
              <a:buNone/>
              <a:defRPr sz="1727"/>
            </a:lvl1pPr>
            <a:lvl2pPr marL="493456" indent="0">
              <a:buNone/>
              <a:defRPr sz="1511"/>
            </a:lvl2pPr>
            <a:lvl3pPr marL="986912" indent="0">
              <a:buNone/>
              <a:defRPr sz="1295"/>
            </a:lvl3pPr>
            <a:lvl4pPr marL="1480368" indent="0">
              <a:buNone/>
              <a:defRPr sz="1079"/>
            </a:lvl4pPr>
            <a:lvl5pPr marL="1973824" indent="0">
              <a:buNone/>
              <a:defRPr sz="1079"/>
            </a:lvl5pPr>
            <a:lvl6pPr marL="2467280" indent="0">
              <a:buNone/>
              <a:defRPr sz="1079"/>
            </a:lvl6pPr>
            <a:lvl7pPr marL="2960736" indent="0">
              <a:buNone/>
              <a:defRPr sz="1079"/>
            </a:lvl7pPr>
            <a:lvl8pPr marL="3454192" indent="0">
              <a:buNone/>
              <a:defRPr sz="1079"/>
            </a:lvl8pPr>
            <a:lvl9pPr marL="3947648" indent="0">
              <a:buNone/>
              <a:defRPr sz="107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B940F-1356-4EC3-9B23-F56AB4F2DE3F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EFDB-A86E-4153-A2C3-99A037FBEB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9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3" y="402485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3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3" y="7006701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B940F-1356-4EC3-9B23-F56AB4F2DE3F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4" y="7006701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1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0EFDB-A86E-4153-A2C3-99A037FBEB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35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85" r:id="rId12"/>
  </p:sldLayoutIdLst>
  <p:txStyles>
    <p:titleStyle>
      <a:lvl1pPr algn="l" defTabSz="986912" rtl="0" eaLnBrk="1" latinLnBrk="0" hangingPunct="1">
        <a:lnSpc>
          <a:spcPct val="90000"/>
        </a:lnSpc>
        <a:spcBef>
          <a:spcPct val="0"/>
        </a:spcBef>
        <a:buNone/>
        <a:defRPr sz="47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728" indent="-246728" algn="l" defTabSz="986912" rtl="0" eaLnBrk="1" latinLnBrk="0" hangingPunct="1">
        <a:lnSpc>
          <a:spcPct val="90000"/>
        </a:lnSpc>
        <a:spcBef>
          <a:spcPts val="1079"/>
        </a:spcBef>
        <a:buFont typeface="Arial" panose="020B0604020202020204" pitchFamily="34" charset="0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1pPr>
      <a:lvl2pPr marL="740184" indent="-246728" algn="l" defTabSz="986912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2590" kern="1200">
          <a:solidFill>
            <a:schemeClr val="tx1"/>
          </a:solidFill>
          <a:latin typeface="+mn-lt"/>
          <a:ea typeface="+mn-ea"/>
          <a:cs typeface="+mn-cs"/>
        </a:defRPr>
      </a:lvl2pPr>
      <a:lvl3pPr marL="1233640" indent="-246728" algn="l" defTabSz="986912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2159" kern="1200">
          <a:solidFill>
            <a:schemeClr val="tx1"/>
          </a:solidFill>
          <a:latin typeface="+mn-lt"/>
          <a:ea typeface="+mn-ea"/>
          <a:cs typeface="+mn-cs"/>
        </a:defRPr>
      </a:lvl3pPr>
      <a:lvl4pPr marL="1727096" indent="-246728" algn="l" defTabSz="986912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3" kern="1200">
          <a:solidFill>
            <a:schemeClr val="tx1"/>
          </a:solidFill>
          <a:latin typeface="+mn-lt"/>
          <a:ea typeface="+mn-ea"/>
          <a:cs typeface="+mn-cs"/>
        </a:defRPr>
      </a:lvl4pPr>
      <a:lvl5pPr marL="2220552" indent="-246728" algn="l" defTabSz="986912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3" kern="1200">
          <a:solidFill>
            <a:schemeClr val="tx1"/>
          </a:solidFill>
          <a:latin typeface="+mn-lt"/>
          <a:ea typeface="+mn-ea"/>
          <a:cs typeface="+mn-cs"/>
        </a:defRPr>
      </a:lvl5pPr>
      <a:lvl6pPr marL="2714008" indent="-246728" algn="l" defTabSz="986912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3" kern="1200">
          <a:solidFill>
            <a:schemeClr val="tx1"/>
          </a:solidFill>
          <a:latin typeface="+mn-lt"/>
          <a:ea typeface="+mn-ea"/>
          <a:cs typeface="+mn-cs"/>
        </a:defRPr>
      </a:lvl6pPr>
      <a:lvl7pPr marL="3207464" indent="-246728" algn="l" defTabSz="986912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3" kern="1200">
          <a:solidFill>
            <a:schemeClr val="tx1"/>
          </a:solidFill>
          <a:latin typeface="+mn-lt"/>
          <a:ea typeface="+mn-ea"/>
          <a:cs typeface="+mn-cs"/>
        </a:defRPr>
      </a:lvl7pPr>
      <a:lvl8pPr marL="3700920" indent="-246728" algn="l" defTabSz="986912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3" kern="1200">
          <a:solidFill>
            <a:schemeClr val="tx1"/>
          </a:solidFill>
          <a:latin typeface="+mn-lt"/>
          <a:ea typeface="+mn-ea"/>
          <a:cs typeface="+mn-cs"/>
        </a:defRPr>
      </a:lvl8pPr>
      <a:lvl9pPr marL="4194376" indent="-246728" algn="l" defTabSz="986912" rtl="0" eaLnBrk="1" latinLnBrk="0" hangingPunct="1">
        <a:lnSpc>
          <a:spcPct val="90000"/>
        </a:lnSpc>
        <a:spcBef>
          <a:spcPts val="540"/>
        </a:spcBef>
        <a:buFont typeface="Arial" panose="020B0604020202020204" pitchFamily="34" charset="0"/>
        <a:buChar char="•"/>
        <a:defRPr sz="19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1pPr>
      <a:lvl2pPr marL="493456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2pPr>
      <a:lvl3pPr marL="986912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3pPr>
      <a:lvl4pPr marL="1480368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4pPr>
      <a:lvl5pPr marL="1973824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5pPr>
      <a:lvl6pPr marL="2467280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6pPr>
      <a:lvl7pPr marL="2960736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7pPr>
      <a:lvl8pPr marL="3454192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8pPr>
      <a:lvl9pPr marL="3947648" algn="l" defTabSz="986912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mlDrawing" Target="../drawings/vmlDrawing14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6" y="472008"/>
            <a:ext cx="801509" cy="844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1244648" y="648149"/>
            <a:ext cx="4267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err="1">
                <a:solidFill>
                  <a:schemeClr val="accent1">
                    <a:lumMod val="50000"/>
                  </a:schemeClr>
                </a:solidFill>
              </a:rPr>
              <a:t>Ўзбекистон</a:t>
            </a:r>
            <a:r>
              <a:rPr lang="ru-RU" sz="1600" b="1" cap="al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cap="all" dirty="0" err="1">
                <a:solidFill>
                  <a:schemeClr val="accent1">
                    <a:lumMod val="50000"/>
                  </a:schemeClr>
                </a:solidFill>
              </a:rPr>
              <a:t>Республикаси</a:t>
            </a:r>
            <a:r>
              <a:rPr lang="ru-RU" sz="1600" b="1" cap="al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ru-RU" sz="1600" b="1" cap="all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cap="all" dirty="0" err="1">
                <a:solidFill>
                  <a:schemeClr val="accent1">
                    <a:lumMod val="50000"/>
                  </a:schemeClr>
                </a:solidFill>
              </a:rPr>
              <a:t>Олий</a:t>
            </a:r>
            <a:r>
              <a:rPr lang="ru-RU" sz="1600" b="1" cap="al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cap="all" dirty="0" err="1">
                <a:solidFill>
                  <a:schemeClr val="accent1">
                    <a:lumMod val="50000"/>
                  </a:schemeClr>
                </a:solidFill>
              </a:rPr>
              <a:t>ва</a:t>
            </a:r>
            <a:r>
              <a:rPr lang="ru-RU" sz="1600" b="1" cap="al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cap="all" dirty="0" err="1">
                <a:solidFill>
                  <a:schemeClr val="accent1">
                    <a:lumMod val="50000"/>
                  </a:schemeClr>
                </a:solidFill>
              </a:rPr>
              <a:t>ўрта</a:t>
            </a:r>
            <a:r>
              <a:rPr lang="ru-RU" sz="1600" b="1" cap="al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cap="all" dirty="0" err="1">
                <a:solidFill>
                  <a:schemeClr val="accent1">
                    <a:lumMod val="50000"/>
                  </a:schemeClr>
                </a:solidFill>
              </a:rPr>
              <a:t>махсус</a:t>
            </a:r>
            <a:r>
              <a:rPr lang="ru-RU" sz="1600" b="1" cap="al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cap="all" dirty="0" err="1">
                <a:solidFill>
                  <a:schemeClr val="accent1">
                    <a:lumMod val="50000"/>
                  </a:schemeClr>
                </a:solidFill>
              </a:rPr>
              <a:t>таълим</a:t>
            </a:r>
            <a:r>
              <a:rPr lang="ru-RU" sz="1600" b="1" cap="al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cap="all" dirty="0" err="1">
                <a:solidFill>
                  <a:schemeClr val="accent1">
                    <a:lumMod val="50000"/>
                  </a:schemeClr>
                </a:solidFill>
              </a:rPr>
              <a:t>вазирлиги</a:t>
            </a:r>
            <a:endParaRPr lang="ru-RU" sz="1600" b="1" cap="al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94400" y="5248704"/>
            <a:ext cx="9883316" cy="149802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6027" y="2033378"/>
            <a:ext cx="97515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2022/2023 ЎҚУВ ЙИЛИДА ЎЗБЕКИСТОН РЕСПУБЛИКАСИНИНГ ОЛИЙ ТАЪЛИМ МУАССАСАЛАРИ ТАЛАБАЛАРИНИ ҲАРБИЙ ТАЙЁРГАРЛИК ЎҚУВ БЎЛИНМАЛАРИДА ЎҚИТИШ УЧУН САРАЛАШ ТАНЛОВИНИ ЎТКАЗИШ ТАРТИБИ</a:t>
            </a:r>
          </a:p>
          <a:p>
            <a:pPr algn="ctr"/>
            <a:endParaRPr lang="ru-RU" sz="3200" b="1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9" descr="Безимени-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58128" y="453666"/>
            <a:ext cx="804534" cy="808464"/>
          </a:xfrm>
          <a:prstGeom prst="ellipse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400799" y="617530"/>
            <a:ext cx="3881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err="1" smtClean="0">
                <a:solidFill>
                  <a:srgbClr val="5B9BD5">
                    <a:lumMod val="50000"/>
                  </a:srgbClr>
                </a:solidFill>
              </a:rPr>
              <a:t>Ўзбекистон</a:t>
            </a:r>
            <a:r>
              <a:rPr lang="ru-RU" sz="1600" b="1" cap="all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ru-RU" sz="1600" b="1" cap="all" dirty="0" err="1" smtClean="0">
                <a:solidFill>
                  <a:srgbClr val="5B9BD5">
                    <a:lumMod val="50000"/>
                  </a:srgbClr>
                </a:solidFill>
              </a:rPr>
              <a:t>Республикаси</a:t>
            </a:r>
            <a:r>
              <a:rPr lang="ru-RU" sz="1600" b="1" cap="all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</a:p>
          <a:p>
            <a:pPr algn="ctr"/>
            <a:r>
              <a:rPr lang="ru-RU" sz="1600" b="1" cap="all" dirty="0" err="1" smtClean="0">
                <a:solidFill>
                  <a:srgbClr val="5B9BD5">
                    <a:lumMod val="50000"/>
                  </a:srgbClr>
                </a:solidFill>
              </a:rPr>
              <a:t>мудофаа</a:t>
            </a:r>
            <a:r>
              <a:rPr lang="ru-RU" sz="1600" b="1" cap="all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ru-RU" sz="1600" b="1" cap="all" dirty="0" err="1" smtClean="0">
                <a:solidFill>
                  <a:srgbClr val="5B9BD5">
                    <a:lumMod val="50000"/>
                  </a:srgbClr>
                </a:solidFill>
              </a:rPr>
              <a:t>вазирлиги</a:t>
            </a:r>
            <a:r>
              <a:rPr lang="ru-RU" sz="1600" b="1" cap="all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9274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EB6937A-5901-4A92-ADF4-702CAABC48C4}"/>
              </a:ext>
            </a:extLst>
          </p:cNvPr>
          <p:cNvSpPr/>
          <p:nvPr/>
        </p:nvSpPr>
        <p:spPr>
          <a:xfrm>
            <a:off x="347730" y="2187170"/>
            <a:ext cx="972354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716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08952978"/>
              </p:ext>
            </p:extLst>
          </p:nvPr>
        </p:nvGraphicFramePr>
        <p:xfrm>
          <a:off x="386367" y="2356832"/>
          <a:ext cx="9865216" cy="4945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Скругленный прямоугольник 123">
            <a:extLst>
              <a:ext uri="{FF2B5EF4-FFF2-40B4-BE49-F238E27FC236}">
                <a16:creationId xmlns:a16="http://schemas.microsoft.com/office/drawing/2014/main" xmlns="" id="{427A600C-D3F6-498C-A89F-BB4071A3F2B1}"/>
              </a:ext>
            </a:extLst>
          </p:cNvPr>
          <p:cNvSpPr/>
          <p:nvPr/>
        </p:nvSpPr>
        <p:spPr>
          <a:xfrm>
            <a:off x="306032" y="1189484"/>
            <a:ext cx="9883316" cy="7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725769" y="231820"/>
            <a:ext cx="7405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19150" algn="l"/>
                <a:tab pos="3016250" algn="ctr"/>
              </a:tabLst>
            </a:pP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МИРЗО УЛУҒБЕК 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НОМ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ИДАГИ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ЎЗБЕКИСТОН МИЛЛИЙ УНИВЕРСИТЕТИ 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Ҳ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АРБИЙ 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ТАЙЁРГАРЛИК  ЎҚУВ МАРКАЗИ</a:t>
            </a:r>
            <a:endParaRPr lang="ru-RU" sz="1600" dirty="0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3435" y="1429549"/>
            <a:ext cx="9861894" cy="809642"/>
          </a:xfrm>
          <a:prstGeom prst="roundRect">
            <a:avLst/>
          </a:prstGeom>
          <a:solidFill>
            <a:srgbClr val="66FF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384" tIns="217384" rIns="217384" bIns="217384" numCol="1" spcCol="1270" anchor="ctr" anchorCtr="0">
            <a:noAutofit/>
          </a:bodyPr>
          <a:lstStyle/>
          <a:p>
            <a:pPr algn="ctr" defTabSz="6716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z-Cyrl-UZ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ОТМда таълим олиш жараёнида ўзлаштирилган билим даражаси натижалари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698167"/>
              </p:ext>
            </p:extLst>
          </p:nvPr>
        </p:nvGraphicFramePr>
        <p:xfrm>
          <a:off x="493776" y="198682"/>
          <a:ext cx="1124712" cy="90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r:id="rId8" imgW="4444560" imgH="4427640" progId="">
                  <p:embed/>
                </p:oleObj>
              </mc:Choice>
              <mc:Fallback>
                <p:oleObj r:id="rId8" imgW="4444560" imgH="442764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76" y="198682"/>
                        <a:ext cx="1124712" cy="90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353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112171977"/>
              </p:ext>
            </p:extLst>
          </p:nvPr>
        </p:nvGraphicFramePr>
        <p:xfrm>
          <a:off x="738188" y="2498499"/>
          <a:ext cx="9425402" cy="4737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Скругленный прямоугольник 123">
            <a:extLst>
              <a:ext uri="{FF2B5EF4-FFF2-40B4-BE49-F238E27FC236}">
                <a16:creationId xmlns:a16="http://schemas.microsoft.com/office/drawing/2014/main" xmlns="" id="{427A600C-D3F6-498C-A89F-BB4071A3F2B1}"/>
              </a:ext>
            </a:extLst>
          </p:cNvPr>
          <p:cNvSpPr/>
          <p:nvPr/>
        </p:nvSpPr>
        <p:spPr>
          <a:xfrm>
            <a:off x="254517" y="1395548"/>
            <a:ext cx="9883316" cy="7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725769" y="540916"/>
            <a:ext cx="7405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19150" algn="l"/>
                <a:tab pos="3016250" algn="ctr"/>
              </a:tabLst>
            </a:pP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МИРЗО УЛУҒБЕК 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НОМ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ИДАГИ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ЎЗБЕКИСТОН МИЛЛИЙ УНИВЕРСИТЕТИ 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Ҳ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АРБИЙ 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ТАЙЁРГАРЛИК  ЎҚУВ МАРКАЗИ</a:t>
            </a:r>
            <a:endParaRPr lang="ru-RU" sz="1600" dirty="0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3032" y="1584090"/>
            <a:ext cx="10509161" cy="809642"/>
          </a:xfrm>
          <a:prstGeom prst="roundRect">
            <a:avLst/>
          </a:prstGeom>
          <a:solidFill>
            <a:srgbClr val="66FF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384" tIns="217384" rIns="217384" bIns="217384" numCol="1" spcCol="1270" anchor="ctr" anchorCtr="0">
            <a:noAutofit/>
          </a:bodyPr>
          <a:lstStyle/>
          <a:p>
            <a:pPr algn="ctr" defTabSz="3118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z-Cyrl-UZ" sz="4000" b="1" dirty="0" smtClean="0">
              <a:solidFill>
                <a:srgbClr val="FF0000"/>
              </a:solidFill>
            </a:endParaRPr>
          </a:p>
          <a:p>
            <a:pPr algn="ctr" defTabSz="3118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z-Cyrl-UZ" sz="2800" b="1" dirty="0" smtClean="0">
                <a:solidFill>
                  <a:srgbClr val="FF0000"/>
                </a:solidFill>
              </a:rPr>
              <a:t>3. </a:t>
            </a:r>
            <a:r>
              <a:rPr lang="uz-Cyrl-UZ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УМУМЖИСМОНИЙ ТАЙЁРГАРЛИКНИ БАҲОЛАШ</a:t>
            </a:r>
            <a:endParaRPr lang="ru-RU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3118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000" b="1" dirty="0">
              <a:solidFill>
                <a:srgbClr val="FF330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919564"/>
              </p:ext>
            </p:extLst>
          </p:nvPr>
        </p:nvGraphicFramePr>
        <p:xfrm>
          <a:off x="493776" y="198682"/>
          <a:ext cx="1124712" cy="90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r:id="rId8" imgW="4444560" imgH="4427640" progId="">
                  <p:embed/>
                </p:oleObj>
              </mc:Choice>
              <mc:Fallback>
                <p:oleObj r:id="rId8" imgW="4444560" imgH="4427640" progId="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76" y="198682"/>
                        <a:ext cx="1124712" cy="90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701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0608" y="2637858"/>
            <a:ext cx="9955369" cy="4524315"/>
          </a:xfrm>
          <a:prstGeom prst="rect">
            <a:avLst/>
          </a:prstGeom>
          <a:solidFill>
            <a:srgbClr val="66FF33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.Умумжисмоний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тайёргарлик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даражасини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ба</a:t>
            </a:r>
            <a:r>
              <a:rPr lang="uz-Cyrl-UZ" sz="2400" dirty="0" smtClean="0">
                <a:latin typeface="Arial" pitchFamily="34" charset="0"/>
                <a:cs typeface="Arial" pitchFamily="34" charset="0"/>
              </a:rPr>
              <a:t>ҳ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олаш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тадбирларига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талабалар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спорт </a:t>
            </a:r>
            <a:r>
              <a:rPr lang="ru-RU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кийимида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2400" dirty="0" smtClean="0">
                <a:latin typeface="Arial" pitchFamily="34" charset="0"/>
                <a:cs typeface="Arial" pitchFamily="34" charset="0"/>
              </a:rPr>
              <a:t>ҳ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амда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шахсини</a:t>
            </a:r>
            <a:r>
              <a:rPr lang="ru-RU" sz="24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тасди</a:t>
            </a:r>
            <a:r>
              <a:rPr lang="uz-Cyrl-UZ" sz="24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24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ловчи </a:t>
            </a:r>
            <a:r>
              <a:rPr lang="uz-Cyrl-UZ" sz="24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ҳ</a:t>
            </a:r>
            <a:r>
              <a:rPr lang="ru-RU" sz="2400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ужжати</a:t>
            </a:r>
            <a:r>
              <a:rPr lang="ru-RU" sz="24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4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паспорт</a:t>
            </a:r>
            <a:r>
              <a:rPr lang="en-US" sz="24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4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билан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келишлари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лозим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2.Талабалар </a:t>
            </a:r>
            <a:r>
              <a:rPr lang="uz-Cyrl-UZ" sz="2400" dirty="0" smtClean="0">
                <a:latin typeface="Arial" pitchFamily="34" charset="0"/>
                <a:cs typeface="Arial" pitchFamily="34" charset="0"/>
              </a:rPr>
              <a:t>қу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йидаги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машқларни бажаради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indent="360363" algn="just"/>
            <a:r>
              <a:rPr lang="ru-RU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турникда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тортилиш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indent="360363" algn="just"/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ru-RU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метрга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югуриш</a:t>
            </a:r>
            <a:r>
              <a:rPr lang="ru-RU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indent="360363" algn="just"/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3000 </a:t>
            </a:r>
            <a:r>
              <a:rPr lang="ru-RU" sz="2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метрга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югуриш</a:t>
            </a:r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3.Маш</a:t>
            </a:r>
            <a:r>
              <a:rPr lang="uz-Cyrl-UZ" sz="2400" dirty="0" smtClean="0">
                <a:latin typeface="Arial" pitchFamily="34" charset="0"/>
                <a:cs typeface="Arial" pitchFamily="34" charset="0"/>
              </a:rPr>
              <a:t>қ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лар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орали</a:t>
            </a:r>
            <a:r>
              <a:rPr lang="uz-Cyrl-UZ" sz="2400" dirty="0" smtClean="0">
                <a:latin typeface="Arial" pitchFamily="34" charset="0"/>
                <a:cs typeface="Arial" pitchFamily="34" charset="0"/>
              </a:rPr>
              <a:t>ғ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ида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талабаларга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дам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олиш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учун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камида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10 да</a:t>
            </a:r>
            <a:r>
              <a:rPr lang="uz-Cyrl-UZ" sz="2400" b="1" dirty="0" smtClean="0">
                <a:latin typeface="Arial" pitchFamily="34" charset="0"/>
                <a:cs typeface="Arial" pitchFamily="34" charset="0"/>
              </a:rPr>
              <a:t>қ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uz-Cyrl-UZ" sz="2400" b="1" dirty="0" smtClean="0">
                <a:latin typeface="Arial" pitchFamily="34" charset="0"/>
                <a:cs typeface="Arial" pitchFamily="34" charset="0"/>
              </a:rPr>
              <a:t>қ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ва</a:t>
            </a:r>
            <a:r>
              <a:rPr lang="uz-Cyrl-UZ" sz="2400" dirty="0" smtClean="0">
                <a:latin typeface="Arial" pitchFamily="34" charset="0"/>
                <a:cs typeface="Arial" pitchFamily="34" charset="0"/>
              </a:rPr>
              <a:t>қт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берилади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4.Белгиланган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маш</a:t>
            </a:r>
            <a:r>
              <a:rPr lang="uz-Cyrl-UZ" sz="2400" dirty="0" smtClean="0">
                <a:latin typeface="Arial" pitchFamily="34" charset="0"/>
                <a:cs typeface="Arial" pitchFamily="34" charset="0"/>
              </a:rPr>
              <a:t>қ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ларни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узрсиз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сабабларга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к</a:t>
            </a:r>
            <a:r>
              <a:rPr lang="uz-Cyrl-UZ" sz="2400" dirty="0" smtClean="0">
                <a:latin typeface="Arial" pitchFamily="34" charset="0"/>
                <a:cs typeface="Arial" pitchFamily="34" charset="0"/>
              </a:rPr>
              <a:t>ў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ра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топширмаган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ёхуд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топширишдан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бош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тортган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талабалар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z-Cyrl-UZ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они</a:t>
            </a:r>
            <a:r>
              <a:rPr lang="uz-Cyrl-UZ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арсиз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ба</a:t>
            </a:r>
            <a:r>
              <a:rPr lang="uz-Cyrl-UZ" sz="2400" dirty="0" smtClean="0">
                <a:latin typeface="Arial" pitchFamily="34" charset="0"/>
                <a:cs typeface="Arial" pitchFamily="34" charset="0"/>
              </a:rPr>
              <a:t>ҳ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оланади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EB6937A-5901-4A92-ADF4-702CAABC48C4}"/>
              </a:ext>
            </a:extLst>
          </p:cNvPr>
          <p:cNvSpPr/>
          <p:nvPr/>
        </p:nvSpPr>
        <p:spPr>
          <a:xfrm>
            <a:off x="428214" y="1707355"/>
            <a:ext cx="98877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Cyrl-UZ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УМУМЖИСМОНИЙ ТАЙЁРГАРЛИКНИ БАҲОЛАШ  </a:t>
            </a:r>
            <a:r>
              <a:rPr lang="uz-Cyrl-UZ" sz="2400" b="1" cap="all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Умумий қоидалари</a:t>
            </a:r>
            <a:endParaRPr lang="ru-RU" sz="2400" b="1" cap="all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123">
            <a:extLst>
              <a:ext uri="{FF2B5EF4-FFF2-40B4-BE49-F238E27FC236}">
                <a16:creationId xmlns:a16="http://schemas.microsoft.com/office/drawing/2014/main" xmlns="" id="{427A600C-D3F6-498C-A89F-BB4071A3F2B1}"/>
              </a:ext>
            </a:extLst>
          </p:cNvPr>
          <p:cNvSpPr/>
          <p:nvPr/>
        </p:nvSpPr>
        <p:spPr>
          <a:xfrm>
            <a:off x="280274" y="1498583"/>
            <a:ext cx="9883316" cy="7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725769" y="540916"/>
            <a:ext cx="7405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19150" algn="l"/>
                <a:tab pos="3016250" algn="ctr"/>
              </a:tabLst>
            </a:pP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МИРЗО УЛУҒБЕК 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НОМ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ИДАГИ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ЎЗБЕКИСТОН МИЛЛИЙ УНИВЕРСИТЕТИ 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Ҳ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АРБИЙ 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ТАЙЁРГАРЛИК  ЎҚУВ МАРКАЗИ</a:t>
            </a:r>
            <a:endParaRPr lang="ru-RU" sz="1600" dirty="0">
              <a:solidFill>
                <a:srgbClr val="7030A0"/>
              </a:solidFill>
              <a:latin typeface="Arial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785477"/>
              </p:ext>
            </p:extLst>
          </p:nvPr>
        </p:nvGraphicFramePr>
        <p:xfrm>
          <a:off x="530352" y="266948"/>
          <a:ext cx="1124712" cy="90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r:id="rId3" imgW="4444560" imgH="4427640" progId="">
                  <p:embed/>
                </p:oleObj>
              </mc:Choice>
              <mc:Fallback>
                <p:oleObj r:id="rId3" imgW="4444560" imgH="4427640" progId="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52" y="266948"/>
                        <a:ext cx="1124712" cy="90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186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EB6937A-5901-4A92-ADF4-702CAABC48C4}"/>
              </a:ext>
            </a:extLst>
          </p:cNvPr>
          <p:cNvSpPr/>
          <p:nvPr/>
        </p:nvSpPr>
        <p:spPr>
          <a:xfrm>
            <a:off x="411078" y="1570175"/>
            <a:ext cx="95874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Cyrl-UZ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УМУМЖИСМОНИЙ ТАЙЁРГАРЛИКНИ БАҲОЛАШ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МАШ</a:t>
            </a:r>
            <a:r>
              <a:rPr lang="uz-Cyrl-UZ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ЛАРНИ БАЖАРИШГА </a:t>
            </a:r>
            <a:r>
              <a:rPr lang="uz-Cyrl-UZ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ҚЎ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ЙИЛАДИГАН ТАЛАБЛАР</a:t>
            </a:r>
            <a:endParaRPr lang="ru-RU" sz="2000" b="1" cap="all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373487" y="2321993"/>
            <a:ext cx="10122795" cy="4699043"/>
          </a:xfrm>
          <a:custGeom>
            <a:avLst/>
            <a:gdLst>
              <a:gd name="connsiteX0" fmla="*/ 0 w 9425402"/>
              <a:gd name="connsiteY0" fmla="*/ 243365 h 1460159"/>
              <a:gd name="connsiteX1" fmla="*/ 243365 w 9425402"/>
              <a:gd name="connsiteY1" fmla="*/ 0 h 1460159"/>
              <a:gd name="connsiteX2" fmla="*/ 9182037 w 9425402"/>
              <a:gd name="connsiteY2" fmla="*/ 0 h 1460159"/>
              <a:gd name="connsiteX3" fmla="*/ 9425402 w 9425402"/>
              <a:gd name="connsiteY3" fmla="*/ 243365 h 1460159"/>
              <a:gd name="connsiteX4" fmla="*/ 9425402 w 9425402"/>
              <a:gd name="connsiteY4" fmla="*/ 1216794 h 1460159"/>
              <a:gd name="connsiteX5" fmla="*/ 9182037 w 9425402"/>
              <a:gd name="connsiteY5" fmla="*/ 1460159 h 1460159"/>
              <a:gd name="connsiteX6" fmla="*/ 243365 w 9425402"/>
              <a:gd name="connsiteY6" fmla="*/ 1460159 h 1460159"/>
              <a:gd name="connsiteX7" fmla="*/ 0 w 9425402"/>
              <a:gd name="connsiteY7" fmla="*/ 1216794 h 1460159"/>
              <a:gd name="connsiteX8" fmla="*/ 0 w 9425402"/>
              <a:gd name="connsiteY8" fmla="*/ 243365 h 146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5402" h="1460159">
                <a:moveTo>
                  <a:pt x="0" y="243365"/>
                </a:moveTo>
                <a:cubicBezTo>
                  <a:pt x="0" y="108958"/>
                  <a:pt x="108958" y="0"/>
                  <a:pt x="243365" y="0"/>
                </a:cubicBezTo>
                <a:lnTo>
                  <a:pt x="9182037" y="0"/>
                </a:lnTo>
                <a:cubicBezTo>
                  <a:pt x="9316444" y="0"/>
                  <a:pt x="9425402" y="108958"/>
                  <a:pt x="9425402" y="243365"/>
                </a:cubicBezTo>
                <a:lnTo>
                  <a:pt x="9425402" y="1216794"/>
                </a:lnTo>
                <a:cubicBezTo>
                  <a:pt x="9425402" y="1351201"/>
                  <a:pt x="9316444" y="1460159"/>
                  <a:pt x="9182037" y="1460159"/>
                </a:cubicBezTo>
                <a:lnTo>
                  <a:pt x="243365" y="1460159"/>
                </a:lnTo>
                <a:cubicBezTo>
                  <a:pt x="108958" y="1460159"/>
                  <a:pt x="0" y="1351201"/>
                  <a:pt x="0" y="1216794"/>
                </a:cubicBezTo>
                <a:lnTo>
                  <a:pt x="0" y="243365"/>
                </a:lnTo>
                <a:close/>
              </a:path>
            </a:pathLst>
          </a:custGeom>
          <a:solidFill>
            <a:srgbClr val="66FF3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676672"/>
              <a:satOff val="-5114"/>
              <a:lumOff val="-1961"/>
              <a:alphaOff val="0"/>
            </a:schemeClr>
          </a:fillRef>
          <a:effectRef idx="0">
            <a:schemeClr val="accent5">
              <a:hueOff val="-3676672"/>
              <a:satOff val="-5114"/>
              <a:lumOff val="-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239" tIns="132239" rIns="132239" bIns="132239" numCol="1" spcCol="1270" anchor="ctr" anchorCtr="0">
            <a:spAutoFit/>
          </a:bodyPr>
          <a:lstStyle/>
          <a:p>
            <a:pPr lvl="0" algn="just"/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Талабаларнинг </a:t>
            </a:r>
            <a:r>
              <a:rPr lang="uz-Cyrl-UZ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турникда</a:t>
            </a:r>
            <a:r>
              <a:rPr lang="uz-Cyrl-UZ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тортилиш</a:t>
            </a:r>
            <a:r>
              <a:rPr lang="uz-Cyrl-UZ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машқи тўрт босқичли тизимда қуйидагича баҳоланади:</a:t>
            </a: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360363" algn="just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ru-RU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маротаба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ундан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кўп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тортилганда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аъло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”;</a:t>
            </a:r>
          </a:p>
          <a:p>
            <a:pPr indent="360363" algn="just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10-11 </a:t>
            </a:r>
            <a:r>
              <a:rPr lang="ru-RU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маротаба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тортилганда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1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яхши</a:t>
            </a:r>
            <a:r>
              <a:rPr lang="ru-RU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”;</a:t>
            </a:r>
          </a:p>
          <a:p>
            <a:pPr indent="360363" algn="just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8-9 </a:t>
            </a:r>
            <a:r>
              <a:rPr lang="ru-RU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маротаба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тортилганда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1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қониқарли</a:t>
            </a: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”;</a:t>
            </a:r>
          </a:p>
          <a:p>
            <a:pPr indent="360363" algn="just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1-7 </a:t>
            </a:r>
            <a:r>
              <a:rPr lang="ru-RU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маротаба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ёхуд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умуман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тортила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олмаганда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18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18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қониқарсиз</a:t>
            </a:r>
            <a:r>
              <a:rPr lang="ru-RU" sz="18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деб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баҳоланади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/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Талабаларнинг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ru-RU" sz="1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метрга</a:t>
            </a:r>
            <a:r>
              <a:rPr lang="ru-RU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югуриш</a:t>
            </a:r>
            <a:r>
              <a:rPr lang="ru-RU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маш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т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ў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рт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бос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ичли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тизимда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уйидагича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ба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ҳ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оланади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indent="360363"/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14-</a:t>
            </a:r>
            <a:r>
              <a:rPr lang="ru-RU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сония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ичида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бажарган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такдирда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аъло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”;</a:t>
            </a:r>
          </a:p>
          <a:p>
            <a:pPr indent="360363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14,1-14,4  </a:t>
            </a:r>
            <a:r>
              <a:rPr lang="ru-RU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сонияда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бажарган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тақдирда </a:t>
            </a:r>
            <a:r>
              <a:rPr lang="ru-RU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“</a:t>
            </a:r>
            <a:r>
              <a:rPr lang="ru-RU" sz="1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яхши</a:t>
            </a:r>
            <a:r>
              <a:rPr lang="ru-RU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”;</a:t>
            </a:r>
          </a:p>
          <a:p>
            <a:pPr indent="360363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14,5-15,2  </a:t>
            </a:r>
            <a:r>
              <a:rPr lang="ru-RU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сонияда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бажарган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тақдирда 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18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қониқарли</a:t>
            </a:r>
            <a:r>
              <a:rPr lang="ru-RU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”;</a:t>
            </a:r>
          </a:p>
          <a:p>
            <a:pPr indent="360363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15,3  </a:t>
            </a:r>
            <a:r>
              <a:rPr lang="ru-RU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сонияда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ундан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кўп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вақтда бажарган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такдирда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8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18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қониқарсиз</a:t>
            </a:r>
            <a:r>
              <a:rPr lang="ru-RU" sz="18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деб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баҳоланади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Талабаларнинг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3000 </a:t>
            </a:r>
            <a:r>
              <a:rPr lang="ru-RU" sz="1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метрга</a:t>
            </a:r>
            <a:r>
              <a:rPr lang="ru-RU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югуриш</a:t>
            </a:r>
            <a:r>
              <a:rPr lang="ru-RU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машқи тўрт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босқичли тизимда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қуйидагича баҳоланади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lvl="1" indent="360363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12.40  да</a:t>
            </a:r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ундан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камроқ ва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ичида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ба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жа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рган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та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дирда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аъло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»;</a:t>
            </a:r>
          </a:p>
          <a:p>
            <a:pPr marL="0" lvl="1" indent="360363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12.41  да</a:t>
            </a:r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адан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13</a:t>
            </a:r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да</a:t>
            </a:r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агача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бажарган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тақдирда- </a:t>
            </a:r>
            <a:r>
              <a:rPr lang="ru-RU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1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яхши</a:t>
            </a:r>
            <a:r>
              <a:rPr lang="ru-RU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”;</a:t>
            </a:r>
          </a:p>
          <a:p>
            <a:pPr marL="0" lvl="1" indent="360363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13.21  да</a:t>
            </a:r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адан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14</a:t>
            </a:r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00 да</a:t>
            </a:r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агача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бажарган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та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дирда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uz-Cyrl-UZ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они</a:t>
            </a:r>
            <a:r>
              <a:rPr lang="uz-Cyrl-UZ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арли</a:t>
            </a:r>
            <a:r>
              <a:rPr lang="ru-RU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”;</a:t>
            </a:r>
          </a:p>
          <a:p>
            <a:pPr indent="360363"/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14.01 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</a:t>
            </a:r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адан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ў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бажарган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та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дирда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18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uz-Cyrl-UZ" sz="18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они</a:t>
            </a:r>
            <a:r>
              <a:rPr lang="uz-Cyrl-UZ" sz="18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арсиз</a:t>
            </a:r>
            <a:r>
              <a:rPr lang="ru-RU" sz="18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18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деб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ба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ҳ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оланади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800" kern="1200" dirty="0">
              <a:solidFill>
                <a:schemeClr val="tx1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123">
            <a:extLst>
              <a:ext uri="{FF2B5EF4-FFF2-40B4-BE49-F238E27FC236}">
                <a16:creationId xmlns:a16="http://schemas.microsoft.com/office/drawing/2014/main" xmlns="" id="{427A600C-D3F6-498C-A89F-BB4071A3F2B1}"/>
              </a:ext>
            </a:extLst>
          </p:cNvPr>
          <p:cNvSpPr/>
          <p:nvPr/>
        </p:nvSpPr>
        <p:spPr>
          <a:xfrm>
            <a:off x="318911" y="1459943"/>
            <a:ext cx="9883316" cy="7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725769" y="540916"/>
            <a:ext cx="7405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19150" algn="l"/>
                <a:tab pos="3016250" algn="ctr"/>
              </a:tabLst>
            </a:pP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МИРЗО УЛУҒБЕК 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НОМ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ИДАГИ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ЎЗБЕКИСТОН МИЛЛИЙ УНИВЕРСИТЕТИ 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Ҳ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АРБИЙ 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ТАЙЁРГАРЛИК  ЎҚУВ МАРКАЗИ</a:t>
            </a:r>
            <a:endParaRPr lang="ru-RU" sz="1600" dirty="0">
              <a:solidFill>
                <a:srgbClr val="7030A0"/>
              </a:solidFill>
              <a:latin typeface="Arial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315325"/>
              </p:ext>
            </p:extLst>
          </p:nvPr>
        </p:nvGraphicFramePr>
        <p:xfrm>
          <a:off x="530352" y="266948"/>
          <a:ext cx="1124712" cy="90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r:id="rId3" imgW="4444560" imgH="4427640" progId="">
                  <p:embed/>
                </p:oleObj>
              </mc:Choice>
              <mc:Fallback>
                <p:oleObj r:id="rId3" imgW="4444560" imgH="4427640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52" y="266948"/>
                        <a:ext cx="1124712" cy="90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109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682580" y="2343894"/>
            <a:ext cx="9532522" cy="4995570"/>
            <a:chOff x="682580" y="2331016"/>
            <a:chExt cx="9532522" cy="4995570"/>
          </a:xfrm>
        </p:grpSpPr>
        <p:sp>
          <p:nvSpPr>
            <p:cNvPr id="16" name="Полилиния 15"/>
            <p:cNvSpPr/>
            <p:nvPr/>
          </p:nvSpPr>
          <p:spPr>
            <a:xfrm>
              <a:off x="695459" y="2331016"/>
              <a:ext cx="9506767" cy="844291"/>
            </a:xfrm>
            <a:custGeom>
              <a:avLst/>
              <a:gdLst>
                <a:gd name="connsiteX0" fmla="*/ 0 w 9425402"/>
                <a:gd name="connsiteY0" fmla="*/ 178575 h 1071427"/>
                <a:gd name="connsiteX1" fmla="*/ 178575 w 9425402"/>
                <a:gd name="connsiteY1" fmla="*/ 0 h 1071427"/>
                <a:gd name="connsiteX2" fmla="*/ 9246827 w 9425402"/>
                <a:gd name="connsiteY2" fmla="*/ 0 h 1071427"/>
                <a:gd name="connsiteX3" fmla="*/ 9425402 w 9425402"/>
                <a:gd name="connsiteY3" fmla="*/ 178575 h 1071427"/>
                <a:gd name="connsiteX4" fmla="*/ 9425402 w 9425402"/>
                <a:gd name="connsiteY4" fmla="*/ 892852 h 1071427"/>
                <a:gd name="connsiteX5" fmla="*/ 9246827 w 9425402"/>
                <a:gd name="connsiteY5" fmla="*/ 1071427 h 1071427"/>
                <a:gd name="connsiteX6" fmla="*/ 178575 w 9425402"/>
                <a:gd name="connsiteY6" fmla="*/ 1071427 h 1071427"/>
                <a:gd name="connsiteX7" fmla="*/ 0 w 9425402"/>
                <a:gd name="connsiteY7" fmla="*/ 892852 h 1071427"/>
                <a:gd name="connsiteX8" fmla="*/ 0 w 9425402"/>
                <a:gd name="connsiteY8" fmla="*/ 178575 h 107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25402" h="1071427">
                  <a:moveTo>
                    <a:pt x="0" y="178575"/>
                  </a:moveTo>
                  <a:cubicBezTo>
                    <a:pt x="0" y="79951"/>
                    <a:pt x="79951" y="0"/>
                    <a:pt x="178575" y="0"/>
                  </a:cubicBezTo>
                  <a:lnTo>
                    <a:pt x="9246827" y="0"/>
                  </a:lnTo>
                  <a:cubicBezTo>
                    <a:pt x="9345451" y="0"/>
                    <a:pt x="9425402" y="79951"/>
                    <a:pt x="9425402" y="178575"/>
                  </a:cubicBezTo>
                  <a:lnTo>
                    <a:pt x="9425402" y="892852"/>
                  </a:lnTo>
                  <a:cubicBezTo>
                    <a:pt x="9425402" y="991476"/>
                    <a:pt x="9345451" y="1071427"/>
                    <a:pt x="9246827" y="1071427"/>
                  </a:cubicBezTo>
                  <a:lnTo>
                    <a:pt x="178575" y="1071427"/>
                  </a:lnTo>
                  <a:cubicBezTo>
                    <a:pt x="79951" y="1071427"/>
                    <a:pt x="0" y="991476"/>
                    <a:pt x="0" y="892852"/>
                  </a:cubicBezTo>
                  <a:lnTo>
                    <a:pt x="0" y="178575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51115"/>
                <a:satOff val="-3409"/>
                <a:lumOff val="-1307"/>
                <a:alphaOff val="0"/>
              </a:schemeClr>
            </a:fillRef>
            <a:effectRef idx="0">
              <a:schemeClr val="accent5">
                <a:hueOff val="-2451115"/>
                <a:satOff val="-3409"/>
                <a:lumOff val="-130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263" tIns="113263" rIns="113263" bIns="113263" numCol="1" spcCol="1270" anchor="ctr" anchorCtr="0">
              <a:spAutoFit/>
            </a:bodyPr>
            <a:lstStyle/>
            <a:p>
              <a:pPr indent="360363" algn="just"/>
              <a:r>
                <a:rPr lang="uz-Cyrl-UZ" sz="2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Талабаларнинг чақириққача бошланғич тайёргарлик бўйича билим даражаси </a:t>
              </a:r>
              <a:r>
                <a:rPr lang="uz-Cyrl-UZ" sz="20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тест ўтказиш </a:t>
              </a:r>
              <a:r>
                <a:rPr lang="uz-Cyrl-UZ" sz="2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усули орқали аниқланади.</a:t>
              </a:r>
              <a:endPara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682580" y="3194314"/>
              <a:ext cx="9532522" cy="561137"/>
            </a:xfrm>
            <a:custGeom>
              <a:avLst/>
              <a:gdLst>
                <a:gd name="connsiteX0" fmla="*/ 0 w 9425402"/>
                <a:gd name="connsiteY0" fmla="*/ 178575 h 1071427"/>
                <a:gd name="connsiteX1" fmla="*/ 178575 w 9425402"/>
                <a:gd name="connsiteY1" fmla="*/ 0 h 1071427"/>
                <a:gd name="connsiteX2" fmla="*/ 9246827 w 9425402"/>
                <a:gd name="connsiteY2" fmla="*/ 0 h 1071427"/>
                <a:gd name="connsiteX3" fmla="*/ 9425402 w 9425402"/>
                <a:gd name="connsiteY3" fmla="*/ 178575 h 1071427"/>
                <a:gd name="connsiteX4" fmla="*/ 9425402 w 9425402"/>
                <a:gd name="connsiteY4" fmla="*/ 892852 h 1071427"/>
                <a:gd name="connsiteX5" fmla="*/ 9246827 w 9425402"/>
                <a:gd name="connsiteY5" fmla="*/ 1071427 h 1071427"/>
                <a:gd name="connsiteX6" fmla="*/ 178575 w 9425402"/>
                <a:gd name="connsiteY6" fmla="*/ 1071427 h 1071427"/>
                <a:gd name="connsiteX7" fmla="*/ 0 w 9425402"/>
                <a:gd name="connsiteY7" fmla="*/ 892852 h 1071427"/>
                <a:gd name="connsiteX8" fmla="*/ 0 w 9425402"/>
                <a:gd name="connsiteY8" fmla="*/ 178575 h 107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25402" h="1071427">
                  <a:moveTo>
                    <a:pt x="0" y="178575"/>
                  </a:moveTo>
                  <a:cubicBezTo>
                    <a:pt x="0" y="79951"/>
                    <a:pt x="79951" y="0"/>
                    <a:pt x="178575" y="0"/>
                  </a:cubicBezTo>
                  <a:lnTo>
                    <a:pt x="9246827" y="0"/>
                  </a:lnTo>
                  <a:cubicBezTo>
                    <a:pt x="9345451" y="0"/>
                    <a:pt x="9425402" y="79951"/>
                    <a:pt x="9425402" y="178575"/>
                  </a:cubicBezTo>
                  <a:lnTo>
                    <a:pt x="9425402" y="892852"/>
                  </a:lnTo>
                  <a:cubicBezTo>
                    <a:pt x="9425402" y="991476"/>
                    <a:pt x="9345451" y="1071427"/>
                    <a:pt x="9246827" y="1071427"/>
                  </a:cubicBezTo>
                  <a:lnTo>
                    <a:pt x="178575" y="1071427"/>
                  </a:lnTo>
                  <a:cubicBezTo>
                    <a:pt x="79951" y="1071427"/>
                    <a:pt x="0" y="991476"/>
                    <a:pt x="0" y="892852"/>
                  </a:cubicBezTo>
                  <a:lnTo>
                    <a:pt x="0" y="178575"/>
                  </a:lnTo>
                  <a:close/>
                </a:path>
              </a:pathLst>
            </a:custGeom>
            <a:solidFill>
              <a:srgbClr val="00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02230"/>
                <a:satOff val="-6819"/>
                <a:lumOff val="-2615"/>
                <a:alphaOff val="0"/>
              </a:schemeClr>
            </a:fillRef>
            <a:effectRef idx="0">
              <a:schemeClr val="accent5">
                <a:hueOff val="-4902230"/>
                <a:satOff val="-6819"/>
                <a:lumOff val="-26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263" tIns="113263" rIns="113263" bIns="113263" numCol="1" spcCol="1270" anchor="ctr" anchorCtr="0">
              <a:sp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>
                  <a:solidFill>
                    <a:srgbClr val="0000FF"/>
                  </a:solidFill>
                </a:rPr>
                <a:t>Тест </a:t>
              </a:r>
              <a:r>
                <a:rPr lang="ru-RU" sz="2400" b="1" dirty="0" err="1" smtClean="0">
                  <a:solidFill>
                    <a:srgbClr val="0000FF"/>
                  </a:solidFill>
                </a:rPr>
                <a:t>синовлариии</a:t>
              </a:r>
              <a:r>
                <a:rPr lang="ru-RU" sz="2400" b="1" dirty="0" smtClean="0">
                  <a:solidFill>
                    <a:srgbClr val="0000FF"/>
                  </a:solidFill>
                </a:rPr>
                <a:t> </a:t>
              </a:r>
              <a:r>
                <a:rPr lang="ru-RU" sz="2400" b="1" dirty="0" err="1" smtClean="0">
                  <a:solidFill>
                    <a:srgbClr val="0000FF"/>
                  </a:solidFill>
                </a:rPr>
                <a:t>ўтказиш</a:t>
              </a:r>
              <a:endParaRPr lang="ru-RU" sz="2400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699550" y="3773861"/>
              <a:ext cx="9500517" cy="3552725"/>
            </a:xfrm>
            <a:custGeom>
              <a:avLst/>
              <a:gdLst>
                <a:gd name="connsiteX0" fmla="*/ 0 w 9425402"/>
                <a:gd name="connsiteY0" fmla="*/ 178575 h 1071427"/>
                <a:gd name="connsiteX1" fmla="*/ 178575 w 9425402"/>
                <a:gd name="connsiteY1" fmla="*/ 0 h 1071427"/>
                <a:gd name="connsiteX2" fmla="*/ 9246827 w 9425402"/>
                <a:gd name="connsiteY2" fmla="*/ 0 h 1071427"/>
                <a:gd name="connsiteX3" fmla="*/ 9425402 w 9425402"/>
                <a:gd name="connsiteY3" fmla="*/ 178575 h 1071427"/>
                <a:gd name="connsiteX4" fmla="*/ 9425402 w 9425402"/>
                <a:gd name="connsiteY4" fmla="*/ 892852 h 1071427"/>
                <a:gd name="connsiteX5" fmla="*/ 9246827 w 9425402"/>
                <a:gd name="connsiteY5" fmla="*/ 1071427 h 1071427"/>
                <a:gd name="connsiteX6" fmla="*/ 178575 w 9425402"/>
                <a:gd name="connsiteY6" fmla="*/ 1071427 h 1071427"/>
                <a:gd name="connsiteX7" fmla="*/ 0 w 9425402"/>
                <a:gd name="connsiteY7" fmla="*/ 892852 h 1071427"/>
                <a:gd name="connsiteX8" fmla="*/ 0 w 9425402"/>
                <a:gd name="connsiteY8" fmla="*/ 178575 h 107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25402" h="1071427">
                  <a:moveTo>
                    <a:pt x="0" y="178575"/>
                  </a:moveTo>
                  <a:cubicBezTo>
                    <a:pt x="0" y="79951"/>
                    <a:pt x="79951" y="0"/>
                    <a:pt x="178575" y="0"/>
                  </a:cubicBezTo>
                  <a:lnTo>
                    <a:pt x="9246827" y="0"/>
                  </a:lnTo>
                  <a:cubicBezTo>
                    <a:pt x="9345451" y="0"/>
                    <a:pt x="9425402" y="79951"/>
                    <a:pt x="9425402" y="178575"/>
                  </a:cubicBezTo>
                  <a:lnTo>
                    <a:pt x="9425402" y="892852"/>
                  </a:lnTo>
                  <a:cubicBezTo>
                    <a:pt x="9425402" y="991476"/>
                    <a:pt x="9345451" y="1071427"/>
                    <a:pt x="9246827" y="1071427"/>
                  </a:cubicBezTo>
                  <a:lnTo>
                    <a:pt x="178575" y="1071427"/>
                  </a:lnTo>
                  <a:cubicBezTo>
                    <a:pt x="79951" y="1071427"/>
                    <a:pt x="0" y="991476"/>
                    <a:pt x="0" y="892852"/>
                  </a:cubicBezTo>
                  <a:lnTo>
                    <a:pt x="0" y="178575"/>
                  </a:lnTo>
                  <a:close/>
                </a:path>
              </a:pathLst>
            </a:custGeom>
            <a:solidFill>
              <a:srgbClr val="66FF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02230"/>
                <a:satOff val="-6819"/>
                <a:lumOff val="-2615"/>
                <a:alphaOff val="0"/>
              </a:schemeClr>
            </a:fillRef>
            <a:effectRef idx="0">
              <a:schemeClr val="accent5">
                <a:hueOff val="-4902230"/>
                <a:satOff val="-6819"/>
                <a:lumOff val="-26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263" tIns="113263" rIns="113263" bIns="113263" numCol="1" spcCol="1270" anchor="ctr" anchorCtr="0">
              <a:spAutoFit/>
            </a:bodyPr>
            <a:lstStyle/>
            <a:p>
              <a:pPr indent="180975" algn="just"/>
              <a:r>
                <a:rPr lang="uz-Cyrl-UZ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1.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Тест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синовлари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танлов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ўтказиш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бўйича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комиссия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томонидан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белгиланган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кунда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соат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9:30 да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бошланади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Номзодлар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соат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9:00 дан 9:20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гача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тест </a:t>
              </a:r>
              <a:r>
                <a:rPr lang="uz-Cyrl-UZ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ў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тказиладиган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аудиторияга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киритилади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indent="180975" algn="just"/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Тест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синовларига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келмаган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(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соат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9:20 дан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кейин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тест </a:t>
              </a:r>
              <a:r>
                <a:rPr lang="uz-Cyrl-UZ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ў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тказиладиган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аудиторияда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б</a:t>
              </a:r>
              <a:r>
                <a:rPr lang="uz-Cyrl-UZ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ў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лмаган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)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талабалар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учун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uz-Cyrl-UZ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қў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шимча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тест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синовлари</a:t>
              </a:r>
              <a:r>
                <a:rPr lang="ru-RU" sz="18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uz-Cyrl-UZ" sz="18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ў</a:t>
              </a:r>
              <a:r>
                <a:rPr lang="ru-RU" sz="18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тказилмайди</a:t>
              </a:r>
              <a:r>
                <a:rPr lang="ru-RU" sz="18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indent="180975" algn="just"/>
              <a:r>
                <a:rPr lang="uz-Cyrl-UZ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2.</a:t>
              </a:r>
              <a:r>
                <a:rPr lang="ru-RU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Тест </a:t>
              </a:r>
              <a:r>
                <a:rPr lang="ru-RU" sz="18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синовлари</a:t>
              </a:r>
              <a:r>
                <a:rPr lang="ru-RU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uz-Cyrl-UZ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ў</a:t>
              </a:r>
              <a:r>
                <a:rPr lang="ru-RU" sz="18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тказилаётган</a:t>
              </a:r>
              <a:r>
                <a:rPr lang="ru-RU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аудиторияга</a:t>
              </a:r>
              <a:r>
                <a:rPr lang="ru-RU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микрокалькулятор, </a:t>
              </a:r>
              <a:r>
                <a:rPr lang="ru-RU" sz="18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жадвал</a:t>
              </a:r>
              <a:r>
                <a:rPr lang="ru-RU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ru-RU" sz="18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китоб</a:t>
              </a:r>
              <a:r>
                <a:rPr lang="ru-RU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ru-RU" sz="18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уяли</a:t>
              </a:r>
              <a:r>
                <a:rPr lang="ru-RU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телефон, компьютер, телекоммуникация </a:t>
              </a:r>
              <a:r>
                <a:rPr lang="ru-RU" sz="18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воситалари</a:t>
              </a:r>
              <a:r>
                <a:rPr lang="ru-RU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ва</a:t>
              </a:r>
              <a:r>
                <a:rPr lang="ru-RU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шпаргалкалар</a:t>
              </a:r>
              <a:r>
                <a:rPr lang="ru-RU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олиб</a:t>
              </a:r>
              <a:r>
                <a:rPr lang="ru-RU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кириш</a:t>
              </a:r>
              <a:r>
                <a:rPr lang="ru-RU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та</a:t>
              </a:r>
              <a:r>
                <a:rPr lang="uz-Cyrl-UZ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қ</a:t>
              </a:r>
              <a:r>
                <a:rPr lang="ru-RU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и</a:t>
              </a:r>
              <a:r>
                <a:rPr lang="uz-Cyrl-UZ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қ</a:t>
              </a:r>
              <a:r>
                <a:rPr lang="ru-RU" sz="18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ланади</a:t>
              </a:r>
              <a:r>
                <a:rPr lang="ru-RU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uz-Cyrl-UZ" sz="18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indent="180975" algn="just"/>
              <a:r>
                <a:rPr lang="uz-Cyrl-UZ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3.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Талабага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тест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топшири</a:t>
              </a:r>
              <a:r>
                <a:rPr lang="uz-Cyrl-UZ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қ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ларини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бажариш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учун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40 та тест </a:t>
              </a:r>
              <a:r>
                <a:rPr lang="ru-RU" sz="18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саволи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берилади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indent="180975" algn="just"/>
              <a:r>
                <a:rPr lang="uz-Cyrl-UZ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4.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Тест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саволларини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ечиш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учун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b="1" dirty="0" smtClean="0">
                  <a:solidFill>
                    <a:srgbClr val="FF3399"/>
                  </a:solidFill>
                  <a:latin typeface="Arial" pitchFamily="34" charset="0"/>
                  <a:cs typeface="Arial" pitchFamily="34" charset="0"/>
                </a:rPr>
                <a:t>60 да</a:t>
              </a:r>
              <a:r>
                <a:rPr lang="uz-Cyrl-UZ" sz="1800" b="1" dirty="0" smtClean="0">
                  <a:solidFill>
                    <a:srgbClr val="FF3399"/>
                  </a:solidFill>
                  <a:latin typeface="Arial" pitchFamily="34" charset="0"/>
                  <a:cs typeface="Arial" pitchFamily="34" charset="0"/>
                </a:rPr>
                <a:t>қ</a:t>
              </a:r>
              <a:r>
                <a:rPr lang="ru-RU" sz="1800" b="1" dirty="0" smtClean="0">
                  <a:solidFill>
                    <a:srgbClr val="FF3399"/>
                  </a:solidFill>
                  <a:latin typeface="Arial" pitchFamily="34" charset="0"/>
                  <a:cs typeface="Arial" pitchFamily="34" charset="0"/>
                </a:rPr>
                <a:t>и</a:t>
              </a:r>
              <a:r>
                <a:rPr lang="uz-Cyrl-UZ" sz="1800" b="1" dirty="0" smtClean="0">
                  <a:solidFill>
                    <a:srgbClr val="FF3399"/>
                  </a:solidFill>
                  <a:latin typeface="Arial" pitchFamily="34" charset="0"/>
                  <a:cs typeface="Arial" pitchFamily="34" charset="0"/>
                </a:rPr>
                <a:t>қ</a:t>
              </a:r>
              <a:r>
                <a:rPr lang="ru-RU" sz="1800" b="1" dirty="0" smtClean="0">
                  <a:solidFill>
                    <a:srgbClr val="FF3399"/>
                  </a:solidFill>
                  <a:latin typeface="Arial" pitchFamily="34" charset="0"/>
                  <a:cs typeface="Arial" pitchFamily="34" charset="0"/>
                </a:rPr>
                <a:t>а </a:t>
              </a:r>
              <a:r>
                <a:rPr lang="ru-RU" sz="1800" b="1" dirty="0" err="1" smtClean="0">
                  <a:solidFill>
                    <a:srgbClr val="FF3399"/>
                  </a:solidFill>
                  <a:latin typeface="Arial" pitchFamily="34" charset="0"/>
                  <a:cs typeface="Arial" pitchFamily="34" charset="0"/>
                </a:rPr>
                <a:t>ва</a:t>
              </a:r>
              <a:r>
                <a:rPr lang="uz-Cyrl-UZ" sz="1800" b="1" dirty="0" smtClean="0">
                  <a:solidFill>
                    <a:srgbClr val="FF3399"/>
                  </a:solidFill>
                  <a:latin typeface="Arial" pitchFamily="34" charset="0"/>
                  <a:cs typeface="Arial" pitchFamily="34" charset="0"/>
                </a:rPr>
                <a:t>қ</a:t>
              </a:r>
              <a:r>
                <a:rPr lang="ru-RU" sz="1800" b="1" dirty="0" smtClean="0">
                  <a:solidFill>
                    <a:srgbClr val="FF3399"/>
                  </a:solidFill>
                  <a:latin typeface="Arial" pitchFamily="34" charset="0"/>
                  <a:cs typeface="Arial" pitchFamily="34" charset="0"/>
                </a:rPr>
                <a:t>т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берилади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indent="180975" algn="just"/>
              <a:r>
                <a:rPr lang="uz-Cyrl-UZ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5.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Талабаларга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бериладиган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тест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саволлари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китоб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шаклида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б</a:t>
              </a:r>
              <a:r>
                <a:rPr lang="uz-Cyrl-UZ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ў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лади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ва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унинг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титул вара</a:t>
              </a:r>
              <a:r>
                <a:rPr lang="uz-Cyrl-UZ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ғ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ида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тест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саволлари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китобининг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махсус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коди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uz-Cyrl-UZ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қў</a:t>
              </a:r>
              <a:r>
                <a:rPr lang="ru-RU" sz="18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йилади</a:t>
              </a:r>
              <a:r>
                <a:rPr lang="ru-RU" sz="18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ru-RU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Скругленный прямоугольник 123">
            <a:extLst>
              <a:ext uri="{FF2B5EF4-FFF2-40B4-BE49-F238E27FC236}">
                <a16:creationId xmlns:a16="http://schemas.microsoft.com/office/drawing/2014/main" xmlns="" id="{427A600C-D3F6-498C-A89F-BB4071A3F2B1}"/>
              </a:ext>
            </a:extLst>
          </p:cNvPr>
          <p:cNvSpPr/>
          <p:nvPr/>
        </p:nvSpPr>
        <p:spPr>
          <a:xfrm>
            <a:off x="331789" y="1228118"/>
            <a:ext cx="9883316" cy="7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1700011" y="270457"/>
            <a:ext cx="7405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19150" algn="l"/>
                <a:tab pos="3016250" algn="ctr"/>
              </a:tabLst>
            </a:pP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МИРЗО УЛУҒБЕК 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НОМ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ИДАГИ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ЎЗБЕКИСТОН МИЛЛИЙ УНИВЕРСИТЕТИ 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Ҳ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АРБИЙ 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ТАЙЁРГАРЛИК  ЎҚУВ МАРКАЗИ</a:t>
            </a:r>
            <a:endParaRPr lang="ru-RU" sz="1600" dirty="0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7829" y="1416659"/>
            <a:ext cx="9861894" cy="809642"/>
          </a:xfrm>
          <a:prstGeom prst="roundRect">
            <a:avLst/>
          </a:prstGeom>
          <a:solidFill>
            <a:srgbClr val="66FF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384" tIns="217384" rIns="217384" bIns="217384" numCol="1" spcCol="1270" anchor="ctr" anchorCtr="0">
            <a:noAutofit/>
          </a:bodyPr>
          <a:lstStyle/>
          <a:p>
            <a:pPr algn="ctr" defTabSz="3118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z-Cyrl-UZ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5. ЧАҚИРИҚҚАЧА БОШЛАНҒИЧ ТАЙЁРГАРЛИК БЎЙИЧА БИЛИМ ДАРАЖАСИНИ БАҲОЛАШ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095587"/>
              </p:ext>
            </p:extLst>
          </p:nvPr>
        </p:nvGraphicFramePr>
        <p:xfrm>
          <a:off x="530352" y="266948"/>
          <a:ext cx="1124712" cy="90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r:id="rId3" imgW="4444560" imgH="4427640" progId="">
                  <p:embed/>
                </p:oleObj>
              </mc:Choice>
              <mc:Fallback>
                <p:oleObj r:id="rId3" imgW="4444560" imgH="442764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52" y="266948"/>
                        <a:ext cx="1124712" cy="90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10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 15"/>
          <p:cNvSpPr/>
          <p:nvPr/>
        </p:nvSpPr>
        <p:spPr>
          <a:xfrm>
            <a:off x="360608" y="2230530"/>
            <a:ext cx="10045522" cy="4952537"/>
          </a:xfrm>
          <a:custGeom>
            <a:avLst/>
            <a:gdLst>
              <a:gd name="connsiteX0" fmla="*/ 0 w 9425402"/>
              <a:gd name="connsiteY0" fmla="*/ 190616 h 1143675"/>
              <a:gd name="connsiteX1" fmla="*/ 190616 w 9425402"/>
              <a:gd name="connsiteY1" fmla="*/ 0 h 1143675"/>
              <a:gd name="connsiteX2" fmla="*/ 9234786 w 9425402"/>
              <a:gd name="connsiteY2" fmla="*/ 0 h 1143675"/>
              <a:gd name="connsiteX3" fmla="*/ 9425402 w 9425402"/>
              <a:gd name="connsiteY3" fmla="*/ 190616 h 1143675"/>
              <a:gd name="connsiteX4" fmla="*/ 9425402 w 9425402"/>
              <a:gd name="connsiteY4" fmla="*/ 953059 h 1143675"/>
              <a:gd name="connsiteX5" fmla="*/ 9234786 w 9425402"/>
              <a:gd name="connsiteY5" fmla="*/ 1143675 h 1143675"/>
              <a:gd name="connsiteX6" fmla="*/ 190616 w 9425402"/>
              <a:gd name="connsiteY6" fmla="*/ 1143675 h 1143675"/>
              <a:gd name="connsiteX7" fmla="*/ 0 w 9425402"/>
              <a:gd name="connsiteY7" fmla="*/ 953059 h 1143675"/>
              <a:gd name="connsiteX8" fmla="*/ 0 w 9425402"/>
              <a:gd name="connsiteY8" fmla="*/ 190616 h 114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5402" h="1143675">
                <a:moveTo>
                  <a:pt x="0" y="190616"/>
                </a:moveTo>
                <a:cubicBezTo>
                  <a:pt x="0" y="85342"/>
                  <a:pt x="85342" y="0"/>
                  <a:pt x="190616" y="0"/>
                </a:cubicBezTo>
                <a:lnTo>
                  <a:pt x="9234786" y="0"/>
                </a:lnTo>
                <a:cubicBezTo>
                  <a:pt x="9340060" y="0"/>
                  <a:pt x="9425402" y="85342"/>
                  <a:pt x="9425402" y="190616"/>
                </a:cubicBezTo>
                <a:lnTo>
                  <a:pt x="9425402" y="953059"/>
                </a:lnTo>
                <a:cubicBezTo>
                  <a:pt x="9425402" y="1058333"/>
                  <a:pt x="9340060" y="1143675"/>
                  <a:pt x="9234786" y="1143675"/>
                </a:cubicBezTo>
                <a:lnTo>
                  <a:pt x="190616" y="1143675"/>
                </a:lnTo>
                <a:cubicBezTo>
                  <a:pt x="85342" y="1143675"/>
                  <a:pt x="0" y="1058333"/>
                  <a:pt x="0" y="953059"/>
                </a:cubicBezTo>
                <a:lnTo>
                  <a:pt x="0" y="190616"/>
                </a:lnTo>
                <a:close/>
              </a:path>
            </a:pathLst>
          </a:custGeom>
          <a:solidFill>
            <a:srgbClr val="66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676672"/>
              <a:satOff val="-5114"/>
              <a:lumOff val="-1961"/>
              <a:alphaOff val="0"/>
            </a:schemeClr>
          </a:fillRef>
          <a:effectRef idx="0">
            <a:schemeClr val="accent5">
              <a:hueOff val="-3676672"/>
              <a:satOff val="-5114"/>
              <a:lumOff val="-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00" tIns="120600" rIns="120600" bIns="120600" numCol="1" spcCol="1270" anchor="ctr" anchorCtr="0">
            <a:spAutoFit/>
          </a:bodyPr>
          <a:lstStyle/>
          <a:p>
            <a:pPr indent="180975" algn="just"/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6.Ҳ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ар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бир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тест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саволида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ru-RU" sz="18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тадан</a:t>
            </a:r>
            <a:r>
              <a:rPr lang="ru-RU" sz="18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жавоб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вариант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берилади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Талабалар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тест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саволларини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ечишда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ат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би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тт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 т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ўғ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жавобни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белгилаши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лозим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indent="180975" algn="just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ўғ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жавоб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жавоблар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вара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ғ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ига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белгиланади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Бунда тест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саволида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берилган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вариантлардан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(А, В, С,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бири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ҳ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аворанг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астали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шарикли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ручкадан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фойдаланилган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ҳ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олда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доирага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ол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иш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ор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али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белгиланади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indent="180975" algn="just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Тест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саволида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фа</a:t>
            </a:r>
            <a:r>
              <a:rPr lang="uz-Cyrl-UZ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ат</a:t>
            </a: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битта</a:t>
            </a: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т</a:t>
            </a:r>
            <a:r>
              <a:rPr lang="uz-Cyrl-UZ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ўғ</a:t>
            </a:r>
            <a:r>
              <a:rPr lang="ru-RU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ри</a:t>
            </a: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жавоб</a:t>
            </a: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белгиланиши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лозим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indent="180975" algn="just"/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Жавобларни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белгилашда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ў</a:t>
            </a:r>
            <a:r>
              <a:rPr lang="ru-RU" sz="1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чириш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тузатишларга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ҳ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амда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бир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нечта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жавобни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белгилашга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й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ў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 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қў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йилмайди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indent="180975" algn="just"/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Жавоблар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т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ўғ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белгиланиши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учун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талаба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шахсан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жавобгардир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Жавобларни</a:t>
            </a: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нот</a:t>
            </a:r>
            <a:r>
              <a:rPr lang="uz-Cyrl-UZ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ўғ</a:t>
            </a:r>
            <a:r>
              <a:rPr lang="ru-RU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ри</a:t>
            </a: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белгилаган</a:t>
            </a: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талабаларнинг</a:t>
            </a: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эътирози</a:t>
            </a: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к</a:t>
            </a:r>
            <a:r>
              <a:rPr lang="uz-Cyrl-UZ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ў</a:t>
            </a:r>
            <a:r>
              <a:rPr lang="ru-RU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риб</a:t>
            </a: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чи</a:t>
            </a:r>
            <a:r>
              <a:rPr lang="uz-Cyrl-UZ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қлм</a:t>
            </a:r>
            <a:r>
              <a:rPr lang="ru-RU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айди</a:t>
            </a:r>
            <a:r>
              <a:rPr lang="ru-RU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indent="180975" algn="just"/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Жавоблар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вара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ғ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ига тест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синовлари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ў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тказилган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кун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аудитория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ами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тест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саволлари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китобини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махсус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коди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аудитория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ҳ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барининг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ФИО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тест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саволларига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берилган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жавобларни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текшириш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натижалари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текширган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шахснинг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шахсларнинг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Ф.И.О.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ва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имзоси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ў</a:t>
            </a:r>
            <a:r>
              <a:rPr lang="ru-RU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рсатилади</a:t>
            </a:r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indent="180975" algn="just"/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7.Тест синовлари вақтида талабанинг аудиториядан чиқиши тақиқланади, талабанинг соғлиги ёмонлашган ҳолатлар бундан мустасно.</a:t>
            </a: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r>
              <a:rPr lang="uz-Cyrl-UZ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8.</a:t>
            </a:r>
            <a:r>
              <a:rPr lang="ru-RU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Талабага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тест </a:t>
            </a:r>
            <a:r>
              <a:rPr lang="ru-RU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синовларини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z-Cyrl-UZ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қ</a:t>
            </a:r>
            <a:r>
              <a:rPr lang="ru-RU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айта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топширишга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рухсат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берилмайди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0" name="Скругленный прямоугольник 123">
            <a:extLst>
              <a:ext uri="{FF2B5EF4-FFF2-40B4-BE49-F238E27FC236}">
                <a16:creationId xmlns:a16="http://schemas.microsoft.com/office/drawing/2014/main" xmlns="" id="{427A600C-D3F6-498C-A89F-BB4071A3F2B1}"/>
              </a:ext>
            </a:extLst>
          </p:cNvPr>
          <p:cNvSpPr/>
          <p:nvPr/>
        </p:nvSpPr>
        <p:spPr>
          <a:xfrm>
            <a:off x="293152" y="1434184"/>
            <a:ext cx="9883316" cy="7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605306" y="1597333"/>
            <a:ext cx="9532522" cy="561137"/>
          </a:xfrm>
          <a:custGeom>
            <a:avLst/>
            <a:gdLst>
              <a:gd name="connsiteX0" fmla="*/ 0 w 9425402"/>
              <a:gd name="connsiteY0" fmla="*/ 178575 h 1071427"/>
              <a:gd name="connsiteX1" fmla="*/ 178575 w 9425402"/>
              <a:gd name="connsiteY1" fmla="*/ 0 h 1071427"/>
              <a:gd name="connsiteX2" fmla="*/ 9246827 w 9425402"/>
              <a:gd name="connsiteY2" fmla="*/ 0 h 1071427"/>
              <a:gd name="connsiteX3" fmla="*/ 9425402 w 9425402"/>
              <a:gd name="connsiteY3" fmla="*/ 178575 h 1071427"/>
              <a:gd name="connsiteX4" fmla="*/ 9425402 w 9425402"/>
              <a:gd name="connsiteY4" fmla="*/ 892852 h 1071427"/>
              <a:gd name="connsiteX5" fmla="*/ 9246827 w 9425402"/>
              <a:gd name="connsiteY5" fmla="*/ 1071427 h 1071427"/>
              <a:gd name="connsiteX6" fmla="*/ 178575 w 9425402"/>
              <a:gd name="connsiteY6" fmla="*/ 1071427 h 1071427"/>
              <a:gd name="connsiteX7" fmla="*/ 0 w 9425402"/>
              <a:gd name="connsiteY7" fmla="*/ 892852 h 1071427"/>
              <a:gd name="connsiteX8" fmla="*/ 0 w 9425402"/>
              <a:gd name="connsiteY8" fmla="*/ 178575 h 107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5402" h="1071427">
                <a:moveTo>
                  <a:pt x="0" y="178575"/>
                </a:moveTo>
                <a:cubicBezTo>
                  <a:pt x="0" y="79951"/>
                  <a:pt x="79951" y="0"/>
                  <a:pt x="178575" y="0"/>
                </a:cubicBezTo>
                <a:lnTo>
                  <a:pt x="9246827" y="0"/>
                </a:lnTo>
                <a:cubicBezTo>
                  <a:pt x="9345451" y="0"/>
                  <a:pt x="9425402" y="79951"/>
                  <a:pt x="9425402" y="178575"/>
                </a:cubicBezTo>
                <a:lnTo>
                  <a:pt x="9425402" y="892852"/>
                </a:lnTo>
                <a:cubicBezTo>
                  <a:pt x="9425402" y="991476"/>
                  <a:pt x="9345451" y="1071427"/>
                  <a:pt x="9246827" y="1071427"/>
                </a:cubicBezTo>
                <a:lnTo>
                  <a:pt x="178575" y="1071427"/>
                </a:lnTo>
                <a:cubicBezTo>
                  <a:pt x="79951" y="1071427"/>
                  <a:pt x="0" y="991476"/>
                  <a:pt x="0" y="892852"/>
                </a:cubicBezTo>
                <a:lnTo>
                  <a:pt x="0" y="178575"/>
                </a:lnTo>
                <a:close/>
              </a:path>
            </a:pathLst>
          </a:custGeom>
          <a:solidFill>
            <a:srgbClr val="00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02230"/>
              <a:satOff val="-6819"/>
              <a:lumOff val="-2615"/>
              <a:alphaOff val="0"/>
            </a:schemeClr>
          </a:fillRef>
          <a:effectRef idx="0">
            <a:schemeClr val="accent5">
              <a:hueOff val="-4902230"/>
              <a:satOff val="-6819"/>
              <a:lumOff val="-26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263" tIns="113263" rIns="113263" bIns="113263" numCol="1" spcCol="1270" anchor="ctr" anchorCtr="0"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solidFill>
                  <a:srgbClr val="0000FF"/>
                </a:solidFill>
              </a:rPr>
              <a:t>Тест </a:t>
            </a:r>
            <a:r>
              <a:rPr lang="ru-RU" sz="2400" b="1" dirty="0" err="1" smtClean="0">
                <a:solidFill>
                  <a:srgbClr val="0000FF"/>
                </a:solidFill>
              </a:rPr>
              <a:t>синовлариии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ўтказиш</a:t>
            </a:r>
            <a:endParaRPr lang="ru-RU" sz="2400" kern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712890" y="502279"/>
            <a:ext cx="7405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19150" algn="l"/>
                <a:tab pos="3016250" algn="ctr"/>
              </a:tabLst>
            </a:pP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МИРЗО УЛУҒБЕК 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НОМ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ИДАГИ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ЎЗБЕКИСТОН МИЛЛИЙ УНИВЕРСИТЕТИ 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Ҳ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АРБИЙ 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ТАЙЁРГАРЛИК  ЎҚУВ МАРКАЗИ</a:t>
            </a:r>
            <a:endParaRPr lang="ru-RU" sz="1600" dirty="0">
              <a:solidFill>
                <a:srgbClr val="7030A0"/>
              </a:solidFill>
              <a:latin typeface="Arial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116350"/>
              </p:ext>
            </p:extLst>
          </p:nvPr>
        </p:nvGraphicFramePr>
        <p:xfrm>
          <a:off x="530352" y="266948"/>
          <a:ext cx="1124712" cy="90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" r:id="rId5" imgW="4444560" imgH="4427640" progId="">
                  <p:embed/>
                </p:oleObj>
              </mc:Choice>
              <mc:Fallback>
                <p:oleObj r:id="rId5" imgW="4444560" imgH="442764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52" y="266948"/>
                        <a:ext cx="1124712" cy="90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2932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/>
          <p:cNvSpPr/>
          <p:nvPr/>
        </p:nvSpPr>
        <p:spPr>
          <a:xfrm>
            <a:off x="686672" y="2947655"/>
            <a:ext cx="9425402" cy="2096264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451115"/>
              <a:satOff val="-3409"/>
              <a:lumOff val="-1307"/>
              <a:alphaOff val="0"/>
            </a:schemeClr>
          </a:fillRef>
          <a:effectRef idx="0">
            <a:schemeClr val="accent5">
              <a:hueOff val="-2451115"/>
              <a:satOff val="-3409"/>
              <a:lumOff val="-13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228" tIns="115228" rIns="115228" bIns="115228" numCol="1" spcCol="1270" anchor="ctr" anchorCtr="0">
            <a:spAutoFit/>
          </a:bodyPr>
          <a:lstStyle/>
          <a:p>
            <a:pPr indent="180975" algn="just"/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9.Тест синовларини ўтказишни бошлашдан аввал аудитория раҳбари талабаларга тест синовлари ўтказиш тартибини тушунтириши шарт.</a:t>
            </a: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10.Тест топшириқларини белгиланган муддатдан олдии бажарган ёки тест топшириқларини бажариш учун ажратилган вақт тугагач, талабалар тест материалларини аудитория раҳбарига топширади.</a:t>
            </a: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11.Тест саволларига берилган ҳар бир тўғри жавоб учун </a:t>
            </a:r>
            <a:r>
              <a:rPr lang="uz-Cyrl-U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1,5 балл </a:t>
            </a:r>
            <a:r>
              <a:rPr lang="uz-Cyrl-U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қўйилади.</a:t>
            </a:r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123">
            <a:extLst>
              <a:ext uri="{FF2B5EF4-FFF2-40B4-BE49-F238E27FC236}">
                <a16:creationId xmlns:a16="http://schemas.microsoft.com/office/drawing/2014/main" xmlns="" id="{427A600C-D3F6-498C-A89F-BB4071A3F2B1}"/>
              </a:ext>
            </a:extLst>
          </p:cNvPr>
          <p:cNvSpPr/>
          <p:nvPr/>
        </p:nvSpPr>
        <p:spPr>
          <a:xfrm>
            <a:off x="293152" y="1434184"/>
            <a:ext cx="9883316" cy="7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605306" y="1597333"/>
            <a:ext cx="9532522" cy="561137"/>
          </a:xfrm>
          <a:custGeom>
            <a:avLst/>
            <a:gdLst>
              <a:gd name="connsiteX0" fmla="*/ 0 w 9425402"/>
              <a:gd name="connsiteY0" fmla="*/ 178575 h 1071427"/>
              <a:gd name="connsiteX1" fmla="*/ 178575 w 9425402"/>
              <a:gd name="connsiteY1" fmla="*/ 0 h 1071427"/>
              <a:gd name="connsiteX2" fmla="*/ 9246827 w 9425402"/>
              <a:gd name="connsiteY2" fmla="*/ 0 h 1071427"/>
              <a:gd name="connsiteX3" fmla="*/ 9425402 w 9425402"/>
              <a:gd name="connsiteY3" fmla="*/ 178575 h 1071427"/>
              <a:gd name="connsiteX4" fmla="*/ 9425402 w 9425402"/>
              <a:gd name="connsiteY4" fmla="*/ 892852 h 1071427"/>
              <a:gd name="connsiteX5" fmla="*/ 9246827 w 9425402"/>
              <a:gd name="connsiteY5" fmla="*/ 1071427 h 1071427"/>
              <a:gd name="connsiteX6" fmla="*/ 178575 w 9425402"/>
              <a:gd name="connsiteY6" fmla="*/ 1071427 h 1071427"/>
              <a:gd name="connsiteX7" fmla="*/ 0 w 9425402"/>
              <a:gd name="connsiteY7" fmla="*/ 892852 h 1071427"/>
              <a:gd name="connsiteX8" fmla="*/ 0 w 9425402"/>
              <a:gd name="connsiteY8" fmla="*/ 178575 h 107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5402" h="1071427">
                <a:moveTo>
                  <a:pt x="0" y="178575"/>
                </a:moveTo>
                <a:cubicBezTo>
                  <a:pt x="0" y="79951"/>
                  <a:pt x="79951" y="0"/>
                  <a:pt x="178575" y="0"/>
                </a:cubicBezTo>
                <a:lnTo>
                  <a:pt x="9246827" y="0"/>
                </a:lnTo>
                <a:cubicBezTo>
                  <a:pt x="9345451" y="0"/>
                  <a:pt x="9425402" y="79951"/>
                  <a:pt x="9425402" y="178575"/>
                </a:cubicBezTo>
                <a:lnTo>
                  <a:pt x="9425402" y="892852"/>
                </a:lnTo>
                <a:cubicBezTo>
                  <a:pt x="9425402" y="991476"/>
                  <a:pt x="9345451" y="1071427"/>
                  <a:pt x="9246827" y="1071427"/>
                </a:cubicBezTo>
                <a:lnTo>
                  <a:pt x="178575" y="1071427"/>
                </a:lnTo>
                <a:cubicBezTo>
                  <a:pt x="79951" y="1071427"/>
                  <a:pt x="0" y="991476"/>
                  <a:pt x="0" y="892852"/>
                </a:cubicBezTo>
                <a:lnTo>
                  <a:pt x="0" y="178575"/>
                </a:lnTo>
                <a:close/>
              </a:path>
            </a:pathLst>
          </a:custGeom>
          <a:solidFill>
            <a:srgbClr val="00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02230"/>
              <a:satOff val="-6819"/>
              <a:lumOff val="-2615"/>
              <a:alphaOff val="0"/>
            </a:schemeClr>
          </a:fillRef>
          <a:effectRef idx="0">
            <a:schemeClr val="accent5">
              <a:hueOff val="-4902230"/>
              <a:satOff val="-6819"/>
              <a:lumOff val="-26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263" tIns="113263" rIns="113263" bIns="113263" numCol="1" spcCol="1270" anchor="ctr" anchorCtr="0">
            <a:sp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solidFill>
                  <a:srgbClr val="0000FF"/>
                </a:solidFill>
              </a:rPr>
              <a:t>Тест </a:t>
            </a:r>
            <a:r>
              <a:rPr lang="ru-RU" sz="2400" b="1" dirty="0" err="1" smtClean="0">
                <a:solidFill>
                  <a:srgbClr val="0000FF"/>
                </a:solidFill>
              </a:rPr>
              <a:t>синовлариии</a:t>
            </a: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</a:rPr>
              <a:t>ўтказиш</a:t>
            </a:r>
            <a:endParaRPr lang="ru-RU" sz="2400" kern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1712890" y="502279"/>
            <a:ext cx="7405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19150" algn="l"/>
                <a:tab pos="3016250" algn="ctr"/>
              </a:tabLst>
            </a:pP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МИРЗО УЛУҒБЕК 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НОМ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ИДАГИ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ЎЗБЕКИСТОН МИЛЛИЙ УНИВЕРСИТЕТИ 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Ҳ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АРБИЙ 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ТАЙЁРГАРЛИК  ЎҚУВ МАРКАЗИ</a:t>
            </a:r>
            <a:endParaRPr lang="ru-RU" sz="1600" dirty="0">
              <a:solidFill>
                <a:srgbClr val="7030A0"/>
              </a:solidFill>
              <a:latin typeface="Arial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252077"/>
              </p:ext>
            </p:extLst>
          </p:nvPr>
        </p:nvGraphicFramePr>
        <p:xfrm>
          <a:off x="530352" y="266948"/>
          <a:ext cx="1124712" cy="90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3" r:id="rId3" imgW="4444560" imgH="4427640" progId="">
                  <p:embed/>
                </p:oleObj>
              </mc:Choice>
              <mc:Fallback>
                <p:oleObj r:id="rId3" imgW="4444560" imgH="4427640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52" y="266948"/>
                        <a:ext cx="1124712" cy="90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210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063" y="1381343"/>
            <a:ext cx="9221689" cy="4796544"/>
          </a:xfrm>
        </p:spPr>
        <p:txBody>
          <a:bodyPr/>
          <a:lstStyle/>
          <a:p>
            <a:endParaRPr lang="uz-Cyrl-UZ" dirty="0"/>
          </a:p>
          <a:p>
            <a:endParaRPr lang="uz-Cyrl-UZ" dirty="0"/>
          </a:p>
          <a:p>
            <a:endParaRPr lang="uz-Cyrl-UZ" dirty="0"/>
          </a:p>
          <a:p>
            <a:pPr marL="0" indent="0" algn="ctr">
              <a:buNone/>
            </a:pPr>
            <a:r>
              <a:rPr lang="uz-Cyrl-UZ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ЭЪТИБОРИНГИЗ   УЧУН   РАҲМАТ!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6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23">
            <a:extLst>
              <a:ext uri="{FF2B5EF4-FFF2-40B4-BE49-F238E27FC236}">
                <a16:creationId xmlns:a16="http://schemas.microsoft.com/office/drawing/2014/main" xmlns="" id="{427A600C-D3F6-498C-A89F-BB4071A3F2B1}"/>
              </a:ext>
            </a:extLst>
          </p:cNvPr>
          <p:cNvSpPr/>
          <p:nvPr/>
        </p:nvSpPr>
        <p:spPr>
          <a:xfrm>
            <a:off x="293153" y="1537216"/>
            <a:ext cx="9883316" cy="7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540913" y="2102014"/>
            <a:ext cx="9749306" cy="4569244"/>
          </a:xfrm>
          <a:custGeom>
            <a:avLst/>
            <a:gdLst>
              <a:gd name="connsiteX0" fmla="*/ 0 w 9200786"/>
              <a:gd name="connsiteY0" fmla="*/ 0 h 3229200"/>
              <a:gd name="connsiteX1" fmla="*/ 9200786 w 9200786"/>
              <a:gd name="connsiteY1" fmla="*/ 0 h 3229200"/>
              <a:gd name="connsiteX2" fmla="*/ 9200786 w 9200786"/>
              <a:gd name="connsiteY2" fmla="*/ 3229200 h 3229200"/>
              <a:gd name="connsiteX3" fmla="*/ 0 w 9200786"/>
              <a:gd name="connsiteY3" fmla="*/ 3229200 h 3229200"/>
              <a:gd name="connsiteX4" fmla="*/ 0 w 9200786"/>
              <a:gd name="connsiteY4" fmla="*/ 0 h 32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0786" h="3229200">
                <a:moveTo>
                  <a:pt x="0" y="0"/>
                </a:moveTo>
                <a:lnTo>
                  <a:pt x="9200786" y="0"/>
                </a:lnTo>
                <a:lnTo>
                  <a:pt x="9200786" y="3229200"/>
                </a:lnTo>
                <a:lnTo>
                  <a:pt x="0" y="3229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2125" tIns="30480" rIns="170688" bIns="30480" numCol="1" spcCol="1270" anchor="t" anchorCtr="0">
            <a:noAutofit/>
          </a:bodyPr>
          <a:lstStyle/>
          <a:p>
            <a:pPr marL="0" lvl="1" indent="360363" algn="just" defTabSz="1066800">
              <a:spcBef>
                <a:spcPct val="0"/>
              </a:spcBef>
              <a:spcAft>
                <a:spcPts val="1200"/>
              </a:spcAft>
            </a:pPr>
            <a:r>
              <a:rPr lang="ru-RU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2022/2023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ўқув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йилида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ОТМ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талабаларини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ҲТЎБ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ўқитиш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учун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саралаш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Ўзбекистон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Республикаси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Мудофаа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вазирлиги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ҳамда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Олий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ўрта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махсус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таълим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вазирлигининг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2017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йил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декабрдаги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33, 24-2017-сон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қўшма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қарори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рўйхат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рақами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2984, 2018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йил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17 март)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билан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тасди</a:t>
            </a:r>
            <a:r>
              <a:rPr lang="uz-Cyrl-UZ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ланган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Ўзбекистон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Республикаси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олий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таълим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муассасаларида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резервдаги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захирадаги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офицерларни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тайёрлаш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дастурлари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бўйича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ўқитиш учун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талабаларни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саралаш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танловини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ўтказиш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тартиби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тўғрисидаги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Низомга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кейинги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ўринларда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Низом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деб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юритилади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мувофиқ ўтказилади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1" indent="-342900" algn="just" defTabSz="10668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endParaRPr lang="uz-Cyrl-UZ" sz="2400" kern="1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725769" y="579553"/>
            <a:ext cx="7405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19150" algn="l"/>
                <a:tab pos="3016250" algn="ctr"/>
              </a:tabLst>
            </a:pPr>
            <a:r>
              <a:rPr lang="uz-Cyrl-UZ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МИРЗО УЛУҒБЕК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 НОМ</a:t>
            </a:r>
            <a:r>
              <a:rPr kumimoji="0" lang="uz-Cyrl-UZ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ИДАГИ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 ЎЗБЕКИСТОН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 МИЛЛИЙ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 УНИВЕРСИТЕТИ </a:t>
            </a:r>
            <a:r>
              <a:rPr kumimoji="0" lang="uz-Cyrl-UZ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Ҳ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</a:rPr>
              <a:t>АРБИЙ 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ТАЙЁРГАРЛИК  ЎҚУВ МАРКАЗИ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6343" y="481192"/>
            <a:ext cx="1237734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0465472"/>
              </p:ext>
            </p:extLst>
          </p:nvPr>
        </p:nvGraphicFramePr>
        <p:xfrm>
          <a:off x="466344" y="384048"/>
          <a:ext cx="1124712" cy="90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r:id="rId3" imgW="4444560" imgH="4427640" progId="">
                  <p:embed/>
                </p:oleObj>
              </mc:Choice>
              <mc:Fallback>
                <p:oleObj r:id="rId3" imgW="4444560" imgH="4427640" progId="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344" y="384048"/>
                        <a:ext cx="1124712" cy="90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54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23">
            <a:extLst>
              <a:ext uri="{FF2B5EF4-FFF2-40B4-BE49-F238E27FC236}">
                <a16:creationId xmlns:a16="http://schemas.microsoft.com/office/drawing/2014/main" xmlns="" id="{427A600C-D3F6-498C-A89F-BB4071A3F2B1}"/>
              </a:ext>
            </a:extLst>
          </p:cNvPr>
          <p:cNvSpPr/>
          <p:nvPr/>
        </p:nvSpPr>
        <p:spPr>
          <a:xfrm>
            <a:off x="254516" y="1434185"/>
            <a:ext cx="9883316" cy="7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725769" y="566674"/>
            <a:ext cx="7405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19150" algn="l"/>
                <a:tab pos="3016250" algn="ctr"/>
              </a:tabLst>
            </a:pP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МИРЗО УЛУҒБЕК 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НОМ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ИДАГИ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ЎЗБЕКИСТОН МИЛЛИЙ УНИВЕРСИТЕТИ 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Ҳ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АРБИЙ 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ТАЙЁРГАРЛИК  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ЎҚУВ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МАРКАЗИ</a:t>
            </a:r>
            <a:endParaRPr lang="ru-RU" sz="1600" dirty="0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6366" y="1599070"/>
            <a:ext cx="101099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/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Ўзбекистон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Республикаси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Мудофаа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вазирлиги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ҳамда Олий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ўрта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махсус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таълим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вазирлигининг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2020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йил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февралдаги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6, 12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қарори билан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тасди</a:t>
            </a:r>
            <a:r>
              <a:rPr lang="uz-Cyrl-UZ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ланган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ҳарбий тайёргарлик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ўқув бўлинмаларида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ҳарбий-ҳисоб ихтисосликлари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бўйича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резервдаги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захирадаги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офицерларни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тайёрлаш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Ўзбекистон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Республикаси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олий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таълим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муассасаларидаги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таълим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йўналишлари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Рўйхати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асосида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ташкиллаштирилади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4627" y="3417457"/>
            <a:ext cx="9908103" cy="1061397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356255" tIns="145847" rIns="145847" bIns="145847" numCol="1" spcCol="1270" anchor="t" anchorCtr="0">
            <a:spAutoFit/>
          </a:bodyPr>
          <a:lstStyle/>
          <a:p>
            <a:pPr algn="ctr" defTabSz="91152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z-Cyrl-UZ" sz="2400" b="1" i="1" dirty="0">
                <a:solidFill>
                  <a:schemeClr val="tx1"/>
                </a:solidFill>
              </a:rPr>
              <a:t>Тошкент Давлат транспорт </a:t>
            </a:r>
            <a:r>
              <a:rPr lang="uz-Cyrl-UZ" sz="2400" b="1" i="1" dirty="0" smtClean="0">
                <a:solidFill>
                  <a:schemeClr val="tx1"/>
                </a:solidFill>
              </a:rPr>
              <a:t>университети</a:t>
            </a:r>
            <a:r>
              <a:rPr lang="ru-RU" sz="2400" b="1" i="1" dirty="0" err="1" smtClean="0">
                <a:solidFill>
                  <a:schemeClr val="tx1"/>
                </a:solidFill>
              </a:rPr>
              <a:t>даги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таълим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йўналишлари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</a:rPr>
              <a:t>рўйхати</a:t>
            </a:r>
            <a:r>
              <a:rPr lang="ru-RU" sz="2400" b="1" i="1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235085"/>
              </p:ext>
            </p:extLst>
          </p:nvPr>
        </p:nvGraphicFramePr>
        <p:xfrm>
          <a:off x="504627" y="4705700"/>
          <a:ext cx="9908103" cy="24406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34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467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17875">
                  <a:extLst>
                    <a:ext uri="{9D8B030D-6E8A-4147-A177-3AD203B41FA5}">
                      <a16:colId xmlns:a16="http://schemas.microsoft.com/office/drawing/2014/main" xmlns="" val="2866303542"/>
                    </a:ext>
                  </a:extLst>
                </a:gridCol>
              </a:tblGrid>
              <a:tr h="4088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5" dirty="0">
                          <a:latin typeface="Times New Roman" pitchFamily="18" charset="0"/>
                          <a:cs typeface="Times New Roman" pitchFamily="18" charset="0"/>
                        </a:rPr>
                        <a:t>т/</a:t>
                      </a:r>
                      <a:r>
                        <a:rPr lang="ru-RU" sz="1400" b="1" spc="5" dirty="0" err="1"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lang="ru-RU" sz="1400" b="1" spc="1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3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Ҳарбий-ҳисоб </a:t>
                      </a:r>
                      <a:r>
                        <a:rPr lang="ru-RU" sz="1400" b="1" spc="30" dirty="0" err="1">
                          <a:latin typeface="Times New Roman" pitchFamily="18" charset="0"/>
                          <a:cs typeface="Times New Roman" pitchFamily="18" charset="0"/>
                        </a:rPr>
                        <a:t>ихтисослиг</a:t>
                      </a:r>
                      <a:r>
                        <a:rPr lang="uz-Cyrl-UZ" sz="1400" b="1" spc="30" dirty="0"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r>
                        <a:rPr lang="ru-RU" sz="1400" b="1" spc="3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spc="30" dirty="0" err="1">
                          <a:latin typeface="Times New Roman" pitchFamily="18" charset="0"/>
                          <a:cs typeface="Times New Roman" pitchFamily="18" charset="0"/>
                        </a:rPr>
                        <a:t>номланиши</a:t>
                      </a:r>
                      <a:endParaRPr lang="ru-RU" sz="1400" b="1" spc="1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30" dirty="0" err="1">
                          <a:latin typeface="Times New Roman" pitchFamily="18" charset="0"/>
                          <a:cs typeface="Times New Roman" pitchFamily="18" charset="0"/>
                        </a:rPr>
                        <a:t>Олий</a:t>
                      </a:r>
                      <a:r>
                        <a:rPr lang="ru-RU" sz="1400" b="1" spc="3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spc="30" dirty="0" err="1">
                          <a:latin typeface="Times New Roman" pitchFamily="18" charset="0"/>
                          <a:cs typeface="Times New Roman" pitchFamily="18" charset="0"/>
                        </a:rPr>
                        <a:t>таълим</a:t>
                      </a:r>
                      <a:r>
                        <a:rPr lang="ru-RU" sz="1400" b="1" spc="3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spc="30" dirty="0" err="1">
                          <a:latin typeface="Times New Roman" pitchFamily="18" charset="0"/>
                          <a:cs typeface="Times New Roman" pitchFamily="18" charset="0"/>
                        </a:rPr>
                        <a:t>муассасалари</a:t>
                      </a:r>
                      <a:r>
                        <a:rPr lang="ru-RU" sz="1400" b="1" spc="3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spc="30" dirty="0" err="1">
                          <a:latin typeface="Times New Roman" pitchFamily="18" charset="0"/>
                          <a:cs typeface="Times New Roman" pitchFamily="18" charset="0"/>
                        </a:rPr>
                        <a:t>таълим</a:t>
                      </a:r>
                      <a:r>
                        <a:rPr lang="ru-RU" sz="1400" b="1" spc="3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spc="30" dirty="0" err="1"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  <a:r>
                        <a:rPr lang="uz-Cyrl-UZ" sz="1400" b="1" spc="30" dirty="0">
                          <a:latin typeface="Times New Roman" pitchFamily="18" charset="0"/>
                          <a:cs typeface="Times New Roman" pitchFamily="18" charset="0"/>
                        </a:rPr>
                        <a:t>ў</a:t>
                      </a:r>
                      <a:r>
                        <a:rPr lang="ru-RU" sz="1400" b="1" spc="30" dirty="0" err="1">
                          <a:latin typeface="Times New Roman" pitchFamily="18" charset="0"/>
                          <a:cs typeface="Times New Roman" pitchFamily="18" charset="0"/>
                        </a:rPr>
                        <a:t>налишлари</a:t>
                      </a:r>
                      <a:endParaRPr lang="ru-RU" sz="1400" b="1" spc="1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8836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</a:t>
                      </a:r>
                      <a:r>
                        <a:rPr lang="uz-Cyrl-UZ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r>
                        <a:rPr lang="ru-RU" sz="1600" b="1" spc="3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зо</a:t>
                      </a:r>
                      <a:r>
                        <a:rPr lang="ru-RU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Улу</a:t>
                      </a:r>
                      <a:r>
                        <a:rPr lang="uz-Cyrl-UZ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ғ</a:t>
                      </a:r>
                      <a:r>
                        <a:rPr lang="ru-RU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r>
                        <a:rPr lang="uz-Cyrl-UZ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</a:t>
                      </a:r>
                      <a:r>
                        <a:rPr lang="ru-RU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 - </a:t>
                      </a:r>
                      <a:r>
                        <a:rPr lang="uz-Cyrl-UZ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</a:t>
                      </a:r>
                      <a:r>
                        <a:rPr lang="ru-RU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</a:t>
                      </a:r>
                      <a:r>
                        <a:rPr lang="uz-Cyrl-UZ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аги </a:t>
                      </a:r>
                      <a:r>
                        <a:rPr lang="uz-Cyrl-UZ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Ў</a:t>
                      </a:r>
                      <a:r>
                        <a:rPr lang="ru-RU" sz="1600" b="1" spc="3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збекистон</a:t>
                      </a:r>
                      <a:r>
                        <a:rPr lang="ru-RU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spc="3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Миллий</a:t>
                      </a:r>
                      <a:r>
                        <a:rPr lang="ru-RU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spc="3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университети</a:t>
                      </a:r>
                      <a:r>
                        <a:rPr lang="ru-RU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z-Cyrl-UZ" sz="1600" b="1" spc="3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Ҳ</a:t>
                      </a:r>
                      <a:r>
                        <a:rPr lang="ru-RU" sz="1600" b="1" spc="3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арбий</a:t>
                      </a:r>
                      <a:r>
                        <a:rPr lang="ru-RU" sz="1600" b="1" spc="3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spc="3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тайёргарлик</a:t>
                      </a:r>
                      <a:r>
                        <a:rPr lang="ru-RU" sz="1600" b="1" spc="3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z-Cyrl-UZ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ўқ</a:t>
                      </a:r>
                      <a:r>
                        <a:rPr lang="ru-RU" sz="1600" b="1" spc="3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ув</a:t>
                      </a:r>
                      <a:r>
                        <a:rPr lang="ru-RU" sz="1600" b="1" spc="3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spc="3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маркази</a:t>
                      </a:r>
                      <a:endParaRPr lang="ru-RU" sz="1600" b="1" spc="10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23022">
                <a:tc>
                  <a:txBody>
                    <a:bodyPr/>
                    <a:lstStyle/>
                    <a:p>
                      <a:pPr marL="635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spc="5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400" b="1" spc="30" dirty="0">
                        <a:latin typeface="Times New Roman" pitchFamily="18" charset="0"/>
                        <a:ea typeface="Book Antiqu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z-Cyrl-U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Темир йўл транспортида ҳарбий ташиш ва ҳарбий хабар беришни ташкиллаштириш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33370" algn="l"/>
                        </a:tabLst>
                      </a:pPr>
                      <a:r>
                        <a:rPr lang="ru-RU" sz="1400" b="1" i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 </a:t>
                      </a:r>
                      <a:r>
                        <a:rPr lang="ru-RU" sz="1400" b="1" i="1" u="sng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тизимлари</a:t>
                      </a:r>
                      <a:r>
                        <a:rPr lang="ru-RU" sz="1400" b="1" i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u="sng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бошқаруви</a:t>
                      </a:r>
                      <a:r>
                        <a:rPr lang="ru-RU" sz="1400" b="1" i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u="sng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uz-Cyrl-U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Ташишларни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ташкил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этиш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транспорт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логистикаси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темир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йўл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uz-Cyrl-UZ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”,</a:t>
                      </a:r>
                      <a:r>
                        <a:rPr lang="uz-Cyrl-U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z-Cyrl-UZ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 </a:t>
                      </a:r>
                      <a:r>
                        <a:rPr lang="ru-RU" sz="1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логистикаси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uz-Cyrl-UZ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темир йўл транспорти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uz-Cyrl-UZ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”.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33370" algn="l"/>
                        </a:tabLst>
                      </a:pPr>
                      <a:r>
                        <a:rPr lang="uz-Cyrl-UZ" sz="14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Темир йўл транспорти муҳандислиги факультети:</a:t>
                      </a:r>
                      <a:r>
                        <a:rPr lang="uz-Cyrl-UZ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Транспорт воситалари муҳандислиги (вагонлар, локомотивлар, электр транспорти, метрополитен).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867632"/>
              </p:ext>
            </p:extLst>
          </p:nvPr>
        </p:nvGraphicFramePr>
        <p:xfrm>
          <a:off x="466344" y="384048"/>
          <a:ext cx="1124712" cy="90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r:id="rId3" imgW="4444560" imgH="4427640" progId="">
                  <p:embed/>
                </p:oleObj>
              </mc:Choice>
              <mc:Fallback>
                <p:oleObj r:id="rId3" imgW="4444560" imgH="4427640" progId="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344" y="384048"/>
                        <a:ext cx="1124712" cy="90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561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23">
            <a:extLst>
              <a:ext uri="{FF2B5EF4-FFF2-40B4-BE49-F238E27FC236}">
                <a16:creationId xmlns:a16="http://schemas.microsoft.com/office/drawing/2014/main" xmlns="" id="{427A600C-D3F6-498C-A89F-BB4071A3F2B1}"/>
              </a:ext>
            </a:extLst>
          </p:cNvPr>
          <p:cNvSpPr/>
          <p:nvPr/>
        </p:nvSpPr>
        <p:spPr>
          <a:xfrm>
            <a:off x="254516" y="1434185"/>
            <a:ext cx="9883316" cy="7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725769" y="566674"/>
            <a:ext cx="7405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19150" algn="l"/>
                <a:tab pos="3016250" algn="ctr"/>
              </a:tabLst>
            </a:pP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МИРЗО УЛУҒБЕК 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НОМ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ИДАГИ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ЎЗБЕКИСТОН МИЛЛИЙ УНИВЕРСИТЕТИ 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Ҳ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АРБИЙ 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ТАЙЁРГАРЛИК  ЎҚУВ МАРКАЗИ</a:t>
            </a:r>
            <a:endParaRPr lang="ru-RU" sz="1600" dirty="0">
              <a:solidFill>
                <a:srgbClr val="7030A0"/>
              </a:solidFill>
              <a:latin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861284"/>
              </p:ext>
            </p:extLst>
          </p:nvPr>
        </p:nvGraphicFramePr>
        <p:xfrm>
          <a:off x="343623" y="1788921"/>
          <a:ext cx="10032484" cy="48147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90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912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92165">
                  <a:extLst>
                    <a:ext uri="{9D8B030D-6E8A-4147-A177-3AD203B41FA5}">
                      <a16:colId xmlns:a16="http://schemas.microsoft.com/office/drawing/2014/main" xmlns="" val="2866303542"/>
                    </a:ext>
                  </a:extLst>
                </a:gridCol>
              </a:tblGrid>
              <a:tr h="3599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5" dirty="0">
                          <a:latin typeface="Times New Roman" pitchFamily="18" charset="0"/>
                          <a:cs typeface="Times New Roman" pitchFamily="18" charset="0"/>
                        </a:rPr>
                        <a:t>т/</a:t>
                      </a:r>
                      <a:r>
                        <a:rPr lang="ru-RU" sz="1400" b="1" spc="5" dirty="0" err="1"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lang="ru-RU" sz="1400" b="1" spc="1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3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Ҳарбий-ҳисоб </a:t>
                      </a:r>
                      <a:r>
                        <a:rPr lang="ru-RU" sz="1400" b="1" spc="30" dirty="0" err="1">
                          <a:latin typeface="Times New Roman" pitchFamily="18" charset="0"/>
                          <a:cs typeface="Times New Roman" pitchFamily="18" charset="0"/>
                        </a:rPr>
                        <a:t>ихтисослиг</a:t>
                      </a:r>
                      <a:r>
                        <a:rPr lang="uz-Cyrl-UZ" sz="1400" b="1" spc="30" dirty="0"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r>
                        <a:rPr lang="ru-RU" sz="1400" b="1" spc="3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spc="30" dirty="0" err="1">
                          <a:latin typeface="Times New Roman" pitchFamily="18" charset="0"/>
                          <a:cs typeface="Times New Roman" pitchFamily="18" charset="0"/>
                        </a:rPr>
                        <a:t>номланиши</a:t>
                      </a:r>
                      <a:endParaRPr lang="ru-RU" sz="1400" b="1" spc="1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30" dirty="0" err="1">
                          <a:latin typeface="Times New Roman" pitchFamily="18" charset="0"/>
                          <a:cs typeface="Times New Roman" pitchFamily="18" charset="0"/>
                        </a:rPr>
                        <a:t>Олий</a:t>
                      </a:r>
                      <a:r>
                        <a:rPr lang="ru-RU" sz="1400" b="1" spc="3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spc="30" dirty="0" err="1">
                          <a:latin typeface="Times New Roman" pitchFamily="18" charset="0"/>
                          <a:cs typeface="Times New Roman" pitchFamily="18" charset="0"/>
                        </a:rPr>
                        <a:t>таълим</a:t>
                      </a:r>
                      <a:r>
                        <a:rPr lang="ru-RU" sz="1400" b="1" spc="3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spc="30" dirty="0" err="1">
                          <a:latin typeface="Times New Roman" pitchFamily="18" charset="0"/>
                          <a:cs typeface="Times New Roman" pitchFamily="18" charset="0"/>
                        </a:rPr>
                        <a:t>муассасалари</a:t>
                      </a:r>
                      <a:r>
                        <a:rPr lang="ru-RU" sz="1400" b="1" spc="3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spc="30" dirty="0" err="1">
                          <a:latin typeface="Times New Roman" pitchFamily="18" charset="0"/>
                          <a:cs typeface="Times New Roman" pitchFamily="18" charset="0"/>
                        </a:rPr>
                        <a:t>таълим</a:t>
                      </a:r>
                      <a:r>
                        <a:rPr lang="ru-RU" sz="1400" b="1" spc="3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spc="30" dirty="0" err="1"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  <a:r>
                        <a:rPr lang="uz-Cyrl-UZ" sz="1400" b="1" spc="30" dirty="0">
                          <a:latin typeface="Times New Roman" pitchFamily="18" charset="0"/>
                          <a:cs typeface="Times New Roman" pitchFamily="18" charset="0"/>
                        </a:rPr>
                        <a:t>ў</a:t>
                      </a:r>
                      <a:r>
                        <a:rPr lang="ru-RU" sz="1400" b="1" spc="30" dirty="0" err="1">
                          <a:latin typeface="Times New Roman" pitchFamily="18" charset="0"/>
                          <a:cs typeface="Times New Roman" pitchFamily="18" charset="0"/>
                        </a:rPr>
                        <a:t>налишлари</a:t>
                      </a:r>
                      <a:endParaRPr lang="ru-RU" sz="1400" b="1" spc="10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4595">
                <a:tc>
                  <a:txBody>
                    <a:bodyPr/>
                    <a:lstStyle/>
                    <a:p>
                      <a:pPr marL="635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z-Cyrl-UZ" sz="1400" b="0" spc="30" dirty="0" smtClean="0">
                          <a:latin typeface="Times New Roman" pitchFamily="18" charset="0"/>
                          <a:ea typeface="Book Antiqua"/>
                          <a:cs typeface="Times New Roman" pitchFamily="18" charset="0"/>
                        </a:rPr>
                        <a:t>2.</a:t>
                      </a:r>
                      <a:endParaRPr lang="ru-RU" sz="1400" b="0" spc="30" dirty="0">
                        <a:latin typeface="Times New Roman" pitchFamily="18" charset="0"/>
                        <a:ea typeface="Book Antiqu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986912" rtl="0" eaLnBrk="1" latinLnBrk="0" hangingPunct="1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uz-Cyrl-UZ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Самолётлар, вертолётлар ва авиация двигателларини таъмирлаш ва эксплуатацияси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Авиация </a:t>
                      </a:r>
                      <a:r>
                        <a:rPr lang="ru-RU" sz="1400" b="1" i="1" u="sng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транспорти</a:t>
                      </a:r>
                      <a:r>
                        <a:rPr lang="ru-RU" sz="14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u="sng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муҳандислиги</a:t>
                      </a:r>
                      <a:r>
                        <a:rPr lang="ru-RU" sz="14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u="sng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факультети</a:t>
                      </a:r>
                      <a:r>
                        <a:rPr lang="ru-RU" sz="14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400" b="1" i="1" u="non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z-Cyrl-UZ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Ҳаво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кемалари</a:t>
                      </a:r>
                      <a:r>
                        <a:rPr lang="uz-Cyrl-UZ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нинг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техник </a:t>
                      </a:r>
                      <a:r>
                        <a:rPr lang="uz-Cyrl-UZ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эксплуатацияси”, “</a:t>
                      </a: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Авиасозлик</a:t>
                      </a:r>
                      <a:r>
                        <a:rPr lang="uz-Cyrl-UZ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z-Cyrl-UZ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Авиация </a:t>
                      </a: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инжиниринги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Авиасозлик</a:t>
                      </a:r>
                      <a:r>
                        <a:rPr lang="uz-Cyrl-UZ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Учувчисиз учиш аппаратлари авиация мажмуалари</a:t>
                      </a: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43558184"/>
                  </a:ext>
                </a:extLst>
              </a:tr>
              <a:tr h="811530">
                <a:tc>
                  <a:txBody>
                    <a:bodyPr/>
                    <a:lstStyle/>
                    <a:p>
                      <a:pPr marL="635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z-Cyrl-UZ" sz="1400" b="0" spc="30" dirty="0" smtClean="0">
                          <a:latin typeface="Times New Roman" pitchFamily="18" charset="0"/>
                          <a:ea typeface="Book Antiqua"/>
                          <a:cs typeface="Times New Roman" pitchFamily="18" charset="0"/>
                        </a:rPr>
                        <a:t>3.</a:t>
                      </a:r>
                      <a:endParaRPr lang="ru-RU" sz="1400" b="0" spc="30" dirty="0">
                        <a:latin typeface="Times New Roman" pitchFamily="18" charset="0"/>
                        <a:ea typeface="Book Antiqu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98691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z-Cyrl-UZ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Вертолётлар ва самолётлар авиация жиҳозларини таъмирлаш ва эксплуатацияси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Авиация </a:t>
                      </a:r>
                      <a:r>
                        <a:rPr lang="ru-RU" sz="1400" b="1" i="1" u="sng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транспорти</a:t>
                      </a:r>
                      <a:r>
                        <a:rPr lang="ru-RU" sz="14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u="sng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муҳандислиги</a:t>
                      </a:r>
                      <a:r>
                        <a:rPr lang="ru-RU" sz="14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u="sng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факультети</a:t>
                      </a:r>
                      <a:r>
                        <a:rPr lang="ru-RU" sz="14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400" b="1" i="1" u="non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z-Cyrl-U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Ҳаводаги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ҳаракатни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бошқариш</a:t>
                      </a:r>
                      <a:r>
                        <a:rPr lang="uz-Cyrl-U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Амалий </a:t>
                      </a: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коинот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технологиялари</a:t>
                      </a:r>
                      <a:r>
                        <a:rPr lang="uz-Cyrl-UZ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”, “Амалий космик технологиялар”.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95893026"/>
                  </a:ext>
                </a:extLst>
              </a:tr>
              <a:tr h="851747">
                <a:tc>
                  <a:txBody>
                    <a:bodyPr/>
                    <a:lstStyle/>
                    <a:p>
                      <a:pPr marL="635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z-Cyrl-UZ" sz="1400" b="0" spc="30" dirty="0" smtClean="0">
                          <a:latin typeface="Times New Roman" pitchFamily="18" charset="0"/>
                          <a:ea typeface="Book Antiqua"/>
                          <a:cs typeface="Times New Roman" pitchFamily="18" charset="0"/>
                        </a:rPr>
                        <a:t>4.</a:t>
                      </a:r>
                      <a:endParaRPr lang="ru-RU" sz="1400" b="0" spc="30" dirty="0">
                        <a:latin typeface="Times New Roman" pitchFamily="18" charset="0"/>
                        <a:ea typeface="Book Antiqu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just" defTabSz="98691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z-Cyrl-UZ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Самолётлар, вертолётлар ва авиация ракеталарининг радиоэлектрон жиҳозларини таъмирлаш ва эксплуатацияси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Авиация </a:t>
                      </a:r>
                      <a:r>
                        <a:rPr lang="ru-RU" sz="1400" b="1" i="1" u="sng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транспорти</a:t>
                      </a:r>
                      <a:r>
                        <a:rPr lang="ru-RU" sz="14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u="sng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муҳандислиги</a:t>
                      </a:r>
                      <a:r>
                        <a:rPr lang="ru-RU" sz="14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u="sng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факультети</a:t>
                      </a:r>
                      <a:r>
                        <a:rPr lang="ru-RU" sz="1400" b="1" i="1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400" b="1" i="1" u="non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z-Cyrl-U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Ҳаводаги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ҳаракатни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бошқариш</a:t>
                      </a:r>
                      <a:r>
                        <a:rPr lang="uz-Cyrl-UZ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18135615"/>
                  </a:ext>
                </a:extLst>
              </a:tr>
              <a:tr h="904325">
                <a:tc>
                  <a:txBody>
                    <a:bodyPr/>
                    <a:lstStyle/>
                    <a:p>
                      <a:pPr marL="635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z-Cyrl-UZ" sz="1400" b="0" spc="30" dirty="0" smtClean="0">
                          <a:latin typeface="Times New Roman" pitchFamily="18" charset="0"/>
                          <a:ea typeface="Book Antiqua"/>
                          <a:cs typeface="Times New Roman" pitchFamily="18" charset="0"/>
                        </a:rPr>
                        <a:t>5.</a:t>
                      </a:r>
                      <a:endParaRPr lang="ru-RU" sz="1400" b="0" spc="30" dirty="0">
                        <a:latin typeface="Times New Roman" pitchFamily="18" charset="0"/>
                        <a:ea typeface="Book Antiqu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z-Cyrl-UZ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Умумқўшин мўлжалланган автомобиль бўлинмалари, қисмлари ва қўшилмаларини қўллаш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33370" algn="l"/>
                        </a:tabLst>
                      </a:pPr>
                      <a:r>
                        <a:rPr lang="ru-RU" sz="14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 </a:t>
                      </a:r>
                      <a:r>
                        <a:rPr lang="ru-RU" sz="1400" b="1" i="1" u="sng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тизимлари</a:t>
                      </a:r>
                      <a:r>
                        <a:rPr lang="ru-RU" sz="14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u="sng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бошқаруви</a:t>
                      </a:r>
                      <a:r>
                        <a:rPr lang="ru-RU" sz="14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u="sng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факультети</a:t>
                      </a:r>
                      <a:r>
                        <a:rPr lang="ru-RU" sz="14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400" b="1" i="1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z-Cyrl-UZ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 </a:t>
                      </a: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логистикаси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(автомобиль </a:t>
                      </a: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транспорти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uz-Cyrl-UZ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Йўл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ҳаракатини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ташкил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этиш</a:t>
                      </a:r>
                      <a:r>
                        <a:rPr lang="uz-Cyrl-UZ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33370" algn="l"/>
                        </a:tabLst>
                      </a:pPr>
                      <a:r>
                        <a:rPr lang="ru-RU" sz="14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Автомобиль </a:t>
                      </a:r>
                      <a:r>
                        <a:rPr lang="ru-RU" sz="1400" b="1" i="1" u="sng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транспорти</a:t>
                      </a:r>
                      <a:r>
                        <a:rPr lang="ru-RU" sz="14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u="sng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муҳандислиги</a:t>
                      </a:r>
                      <a:r>
                        <a:rPr lang="ru-RU" sz="14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1" u="sng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факультети</a:t>
                      </a:r>
                      <a:r>
                        <a:rPr lang="ru-RU" sz="1400" b="1" i="1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400" b="1" i="1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z-Cyrl-UZ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Автомобиль </a:t>
                      </a: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сервиси</a:t>
                      </a:r>
                      <a:r>
                        <a:rPr lang="uz-Cyrl-UZ" sz="14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”, “Транспорт воситалари муҳандислиги” (Автомобиль транспорти; Кўтариш-ташиш ва йўл </a:t>
                      </a:r>
                      <a:r>
                        <a:rPr lang="uz-Cyrl-UZ" sz="1400" kern="12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курилиш машиналари).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77513066"/>
                  </a:ext>
                </a:extLst>
              </a:tr>
              <a:tr h="1002643">
                <a:tc>
                  <a:txBody>
                    <a:bodyPr/>
                    <a:lstStyle/>
                    <a:p>
                      <a:pPr marL="635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z-Cyrl-UZ" sz="1400" b="0" spc="30" dirty="0" smtClean="0">
                          <a:latin typeface="Times New Roman" pitchFamily="18" charset="0"/>
                          <a:ea typeface="Book Antiqua"/>
                          <a:cs typeface="Times New Roman" pitchFamily="18" charset="0"/>
                        </a:rPr>
                        <a:t>6.</a:t>
                      </a:r>
                      <a:endParaRPr lang="ru-RU" sz="1400" b="0" spc="30" dirty="0">
                        <a:latin typeface="Times New Roman" pitchFamily="18" charset="0"/>
                        <a:ea typeface="Book Antiqu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z-Cyrl-UZ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Кўп мақсадларга мўлжалланган автомобиль техникасини таъмирлаш ва эксплуатацияси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833370" algn="l"/>
                        </a:tabLst>
                      </a:pP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92492310"/>
                  </a:ext>
                </a:extLst>
              </a:tr>
            </a:tbl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867632"/>
              </p:ext>
            </p:extLst>
          </p:nvPr>
        </p:nvGraphicFramePr>
        <p:xfrm>
          <a:off x="466344" y="384048"/>
          <a:ext cx="1124712" cy="90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" r:id="rId3" imgW="4444560" imgH="4427640" progId="">
                  <p:embed/>
                </p:oleObj>
              </mc:Choice>
              <mc:Fallback>
                <p:oleObj r:id="rId3" imgW="4444560" imgH="4427640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344" y="384048"/>
                        <a:ext cx="1124712" cy="90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726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25769" y="579553"/>
            <a:ext cx="7405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19150" algn="l"/>
                <a:tab pos="3016250" algn="ctr"/>
              </a:tabLst>
            </a:pP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МИРЗО УЛУҒБЕК 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НОМ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ИДАГИ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ЎЗБЕКИСТОН МИЛЛИЙ УНИВЕРСИТЕТИ 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Ҳ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АРБИЙ 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ТАЙЁРГАРЛИК  ЎҚУВ МАРКАЗИ</a:t>
            </a:r>
            <a:endParaRPr lang="ru-RU" sz="1600" dirty="0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7" name="Скругленный прямоугольник 123">
            <a:extLst>
              <a:ext uri="{FF2B5EF4-FFF2-40B4-BE49-F238E27FC236}">
                <a16:creationId xmlns:a16="http://schemas.microsoft.com/office/drawing/2014/main" xmlns="" id="{427A600C-D3F6-498C-A89F-BB4071A3F2B1}"/>
              </a:ext>
            </a:extLst>
          </p:cNvPr>
          <p:cNvSpPr/>
          <p:nvPr/>
        </p:nvSpPr>
        <p:spPr>
          <a:xfrm>
            <a:off x="383306" y="1434186"/>
            <a:ext cx="9883316" cy="7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949204" y="2512715"/>
            <a:ext cx="8977516" cy="806736"/>
            <a:chOff x="1213718" y="2604472"/>
            <a:chExt cx="8878599" cy="806736"/>
          </a:xfrm>
        </p:grpSpPr>
        <p:sp>
          <p:nvSpPr>
            <p:cNvPr id="9" name="Полилиния 8"/>
            <p:cNvSpPr/>
            <p:nvPr/>
          </p:nvSpPr>
          <p:spPr>
            <a:xfrm>
              <a:off x="2050143" y="2604472"/>
              <a:ext cx="8042174" cy="806736"/>
            </a:xfrm>
            <a:custGeom>
              <a:avLst/>
              <a:gdLst>
                <a:gd name="connsiteX0" fmla="*/ 0 w 7451101"/>
                <a:gd name="connsiteY0" fmla="*/ 0 h 597954"/>
                <a:gd name="connsiteX1" fmla="*/ 7451101 w 7451101"/>
                <a:gd name="connsiteY1" fmla="*/ 0 h 597954"/>
                <a:gd name="connsiteX2" fmla="*/ 7451101 w 7451101"/>
                <a:gd name="connsiteY2" fmla="*/ 597954 h 597954"/>
                <a:gd name="connsiteX3" fmla="*/ 0 w 7451101"/>
                <a:gd name="connsiteY3" fmla="*/ 597954 h 597954"/>
                <a:gd name="connsiteX4" fmla="*/ 0 w 7451101"/>
                <a:gd name="connsiteY4" fmla="*/ 0 h 59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1101" h="597954">
                  <a:moveTo>
                    <a:pt x="0" y="0"/>
                  </a:moveTo>
                  <a:lnTo>
                    <a:pt x="7451101" y="0"/>
                  </a:lnTo>
                  <a:lnTo>
                    <a:pt x="7451101" y="597954"/>
                  </a:lnTo>
                  <a:lnTo>
                    <a:pt x="0" y="597954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2277" tIns="38381" rIns="38381" bIns="38381" numCol="1" spcCol="1270" anchor="ctr" anchorCtr="0">
              <a:noAutofit/>
            </a:bodyPr>
            <a:lstStyle/>
            <a:p>
              <a:pPr defTabSz="6716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z-Cyrl-UZ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Ариза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1213718" y="2604472"/>
              <a:ext cx="806735" cy="806735"/>
            </a:xfrm>
            <a:prstGeom prst="ellips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1430010" y="2735143"/>
              <a:ext cx="352981" cy="490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z-Cyrl-UZ" sz="2590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  <a:endParaRPr lang="ru-RU" sz="259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985358" y="3417953"/>
            <a:ext cx="8948983" cy="806736"/>
            <a:chOff x="1214564" y="3389674"/>
            <a:chExt cx="8948983" cy="806736"/>
          </a:xfrm>
        </p:grpSpPr>
        <p:sp>
          <p:nvSpPr>
            <p:cNvPr id="13" name="Полилиния 12"/>
            <p:cNvSpPr/>
            <p:nvPr/>
          </p:nvSpPr>
          <p:spPr>
            <a:xfrm>
              <a:off x="2065627" y="3389674"/>
              <a:ext cx="8097920" cy="806736"/>
            </a:xfrm>
            <a:custGeom>
              <a:avLst/>
              <a:gdLst>
                <a:gd name="connsiteX0" fmla="*/ 0 w 7233745"/>
                <a:gd name="connsiteY0" fmla="*/ 0 h 597954"/>
                <a:gd name="connsiteX1" fmla="*/ 7233745 w 7233745"/>
                <a:gd name="connsiteY1" fmla="*/ 0 h 597954"/>
                <a:gd name="connsiteX2" fmla="*/ 7233745 w 7233745"/>
                <a:gd name="connsiteY2" fmla="*/ 597954 h 597954"/>
                <a:gd name="connsiteX3" fmla="*/ 0 w 7233745"/>
                <a:gd name="connsiteY3" fmla="*/ 597954 h 597954"/>
                <a:gd name="connsiteX4" fmla="*/ 0 w 7233745"/>
                <a:gd name="connsiteY4" fmla="*/ 0 h 59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3745" h="597954">
                  <a:moveTo>
                    <a:pt x="0" y="0"/>
                  </a:moveTo>
                  <a:lnTo>
                    <a:pt x="7233745" y="0"/>
                  </a:lnTo>
                  <a:lnTo>
                    <a:pt x="7233745" y="597954"/>
                  </a:lnTo>
                  <a:lnTo>
                    <a:pt x="0" y="597954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0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2277" tIns="38381" rIns="38381" bIns="38381" numCol="1" spcCol="1270" anchor="ctr" anchorCtr="0">
              <a:noAutofit/>
            </a:bodyPr>
            <a:lstStyle/>
            <a:p>
              <a:pPr lvl="0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Паспорт</a:t>
              </a:r>
              <a:r>
                <a:rPr lang="uz-Cyrl-UZ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қон гуруҳи ҳақида белгиси билан (</a:t>
              </a:r>
              <a:r>
                <a:rPr lang="uz-Cyrl-UZ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асли ва нусхаси</a:t>
              </a:r>
              <a:r>
                <a:rPr lang="uz-Cyrl-UZ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1214564" y="3389675"/>
              <a:ext cx="806735" cy="806735"/>
            </a:xfrm>
            <a:prstGeom prst="ellipse">
              <a:avLst/>
            </a:prstGeom>
          </p:spPr>
          <p:style>
            <a:lnRef idx="2">
              <a:schemeClr val="accent5">
                <a:hueOff val="-3676672"/>
                <a:satOff val="-5114"/>
                <a:lumOff val="-1961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/>
            <p:cNvSpPr txBox="1"/>
            <p:nvPr/>
          </p:nvSpPr>
          <p:spPr>
            <a:xfrm>
              <a:off x="1457220" y="3541784"/>
              <a:ext cx="352982" cy="490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z-Cyrl-UZ" sz="2590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  <a:endParaRPr lang="ru-RU" sz="259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956664" y="4350407"/>
            <a:ext cx="8987435" cy="1113138"/>
            <a:chOff x="1022724" y="4714270"/>
            <a:chExt cx="9122036" cy="915326"/>
          </a:xfrm>
        </p:grpSpPr>
        <p:sp>
          <p:nvSpPr>
            <p:cNvPr id="17" name="Полилиния 16"/>
            <p:cNvSpPr/>
            <p:nvPr/>
          </p:nvSpPr>
          <p:spPr>
            <a:xfrm>
              <a:off x="1889132" y="4714270"/>
              <a:ext cx="8255628" cy="915326"/>
            </a:xfrm>
            <a:custGeom>
              <a:avLst/>
              <a:gdLst>
                <a:gd name="connsiteX0" fmla="*/ 0 w 7451101"/>
                <a:gd name="connsiteY0" fmla="*/ 0 h 597954"/>
                <a:gd name="connsiteX1" fmla="*/ 7451101 w 7451101"/>
                <a:gd name="connsiteY1" fmla="*/ 0 h 597954"/>
                <a:gd name="connsiteX2" fmla="*/ 7451101 w 7451101"/>
                <a:gd name="connsiteY2" fmla="*/ 597954 h 597954"/>
                <a:gd name="connsiteX3" fmla="*/ 0 w 7451101"/>
                <a:gd name="connsiteY3" fmla="*/ 597954 h 597954"/>
                <a:gd name="connsiteX4" fmla="*/ 0 w 7451101"/>
                <a:gd name="connsiteY4" fmla="*/ 0 h 59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1101" h="597954">
                  <a:moveTo>
                    <a:pt x="0" y="0"/>
                  </a:moveTo>
                  <a:lnTo>
                    <a:pt x="7451101" y="0"/>
                  </a:lnTo>
                  <a:lnTo>
                    <a:pt x="7451101" y="597954"/>
                  </a:lnTo>
                  <a:lnTo>
                    <a:pt x="0" y="597954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2277" tIns="38381" rIns="38381" bIns="38381" numCol="1" spcCol="1270" anchor="ctr" anchorCtr="0">
              <a:noAutofit/>
            </a:bodyPr>
            <a:lstStyle/>
            <a:p>
              <a:pPr lvl="0" algn="just" defTabSz="6716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z-Cyrl-UZ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just" defTabSz="6716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z-Cyrl-UZ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just" defTabSz="6716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z-Cyrl-UZ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Ҳарбий </a:t>
              </a:r>
              <a:r>
                <a:rPr lang="uz-Cyrl-UZ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гувоҳнома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uz-Cyrl-UZ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агар бўлса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uz-Cyrl-UZ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асли ва нусхаси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algn="just" defTabSz="6716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z-Cyrl-UZ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Ҳарбий ҳисобда турганлиги тўғрисидаги гувоҳнома </a:t>
              </a:r>
              <a:r>
                <a:rPr lang="uz-Cyrl-UZ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uz-Cyrl-UZ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асли ва нусхаси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lvl="0" algn="just" defTabSz="6716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6716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dirty="0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1022724" y="4801991"/>
              <a:ext cx="806736" cy="673745"/>
            </a:xfrm>
            <a:prstGeom prst="ellipse">
              <a:avLst/>
            </a:prstGeom>
          </p:spPr>
          <p:style>
            <a:lnRef idx="2">
              <a:schemeClr val="accent5">
                <a:hueOff val="-7353344"/>
                <a:satOff val="-10228"/>
                <a:lumOff val="-3922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Box 18"/>
            <p:cNvSpPr txBox="1"/>
            <p:nvPr/>
          </p:nvSpPr>
          <p:spPr>
            <a:xfrm>
              <a:off x="1248685" y="4927579"/>
              <a:ext cx="352982" cy="490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z-Cyrl-UZ" sz="2590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  <a:endParaRPr lang="ru-RU" sz="259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0" name="Скругленный прямоугольник 19"/>
          <p:cNvSpPr/>
          <p:nvPr/>
        </p:nvSpPr>
        <p:spPr>
          <a:xfrm>
            <a:off x="427829" y="1571207"/>
            <a:ext cx="9861894" cy="80964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384" tIns="217384" rIns="217384" bIns="217384" numCol="1" spcCol="1270" anchor="ctr" anchorCtr="0">
            <a:noAutofit/>
          </a:bodyPr>
          <a:lstStyle/>
          <a:p>
            <a:pPr algn="ctr" defTabSz="3118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z-Cyrl-UZ" sz="28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Талабалар томонидан ҲТЎБда таълим олиш учун қуйидаги ҳужжатлар тақдим этилади</a:t>
            </a:r>
            <a:endParaRPr lang="ru-RU" sz="2800" b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946468" y="5535404"/>
            <a:ext cx="8997631" cy="823486"/>
            <a:chOff x="1124543" y="5852208"/>
            <a:chExt cx="8802177" cy="823486"/>
          </a:xfrm>
        </p:grpSpPr>
        <p:sp>
          <p:nvSpPr>
            <p:cNvPr id="22" name="Полилиния 21"/>
            <p:cNvSpPr/>
            <p:nvPr/>
          </p:nvSpPr>
          <p:spPr>
            <a:xfrm>
              <a:off x="1994445" y="5879586"/>
              <a:ext cx="7932275" cy="796108"/>
            </a:xfrm>
            <a:custGeom>
              <a:avLst/>
              <a:gdLst>
                <a:gd name="connsiteX0" fmla="*/ 0 w 7451101"/>
                <a:gd name="connsiteY0" fmla="*/ 0 h 597954"/>
                <a:gd name="connsiteX1" fmla="*/ 7451101 w 7451101"/>
                <a:gd name="connsiteY1" fmla="*/ 0 h 597954"/>
                <a:gd name="connsiteX2" fmla="*/ 7451101 w 7451101"/>
                <a:gd name="connsiteY2" fmla="*/ 597954 h 597954"/>
                <a:gd name="connsiteX3" fmla="*/ 0 w 7451101"/>
                <a:gd name="connsiteY3" fmla="*/ 597954 h 597954"/>
                <a:gd name="connsiteX4" fmla="*/ 0 w 7451101"/>
                <a:gd name="connsiteY4" fmla="*/ 0 h 59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1101" h="597954">
                  <a:moveTo>
                    <a:pt x="0" y="0"/>
                  </a:moveTo>
                  <a:lnTo>
                    <a:pt x="7451101" y="0"/>
                  </a:lnTo>
                  <a:lnTo>
                    <a:pt x="7451101" y="597954"/>
                  </a:lnTo>
                  <a:lnTo>
                    <a:pt x="0" y="597954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512277" tIns="38381" rIns="38381" bIns="38381" numCol="1" spcCol="1270" anchor="ctr" anchorCtr="0">
              <a:noAutofit/>
            </a:bodyPr>
            <a:lstStyle/>
            <a:p>
              <a:pPr defTabSz="6716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z-Cyrl-UZ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3х4 см ўлчамдаги 2 та фотосурат (бош кийимсиз)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Овал 22"/>
            <p:cNvSpPr/>
            <p:nvPr/>
          </p:nvSpPr>
          <p:spPr>
            <a:xfrm>
              <a:off x="1124543" y="5852208"/>
              <a:ext cx="806735" cy="806735"/>
            </a:xfrm>
            <a:prstGeom prst="ellipse">
              <a:avLst/>
            </a:prstGeom>
          </p:spPr>
          <p:style>
            <a:lnRef idx="2">
              <a:schemeClr val="accent5">
                <a:hueOff val="-7353344"/>
                <a:satOff val="-10228"/>
                <a:lumOff val="-3922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/>
            <p:cNvSpPr txBox="1"/>
            <p:nvPr/>
          </p:nvSpPr>
          <p:spPr>
            <a:xfrm>
              <a:off x="1340835" y="5980551"/>
              <a:ext cx="352981" cy="490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90" dirty="0" smtClean="0">
                  <a:solidFill>
                    <a:schemeClr val="accent1">
                      <a:lumMod val="50000"/>
                    </a:schemeClr>
                  </a:solidFill>
                </a:rPr>
                <a:t>4</a:t>
              </a:r>
              <a:endParaRPr lang="ru-RU" sz="259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183496"/>
              </p:ext>
            </p:extLst>
          </p:nvPr>
        </p:nvGraphicFramePr>
        <p:xfrm>
          <a:off x="466344" y="384048"/>
          <a:ext cx="1124712" cy="90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r:id="rId3" imgW="4444560" imgH="4427640" progId="">
                  <p:embed/>
                </p:oleObj>
              </mc:Choice>
              <mc:Fallback>
                <p:oleObj r:id="rId3" imgW="4444560" imgH="4427640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344" y="384048"/>
                        <a:ext cx="1124712" cy="90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Овал 25"/>
          <p:cNvSpPr/>
          <p:nvPr/>
        </p:nvSpPr>
        <p:spPr>
          <a:xfrm>
            <a:off x="961708" y="6529814"/>
            <a:ext cx="824649" cy="806735"/>
          </a:xfrm>
          <a:prstGeom prst="ellipse">
            <a:avLst/>
          </a:prstGeom>
        </p:spPr>
        <p:style>
          <a:lnRef idx="2">
            <a:schemeClr val="accent5">
              <a:hueOff val="-7353344"/>
              <a:satOff val="-10228"/>
              <a:lumOff val="-392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TextBox 26"/>
          <p:cNvSpPr txBox="1"/>
          <p:nvPr/>
        </p:nvSpPr>
        <p:spPr>
          <a:xfrm>
            <a:off x="1182803" y="6658157"/>
            <a:ext cx="360819" cy="490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Cyrl-UZ" sz="2590" dirty="0" smtClean="0">
                <a:solidFill>
                  <a:schemeClr val="accent1">
                    <a:lumMod val="50000"/>
                  </a:schemeClr>
                </a:solidFill>
              </a:rPr>
              <a:t>5</a:t>
            </a:r>
            <a:endParaRPr lang="ru-RU" sz="259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1839496" y="6511472"/>
            <a:ext cx="8108413" cy="796108"/>
          </a:xfrm>
          <a:custGeom>
            <a:avLst/>
            <a:gdLst>
              <a:gd name="connsiteX0" fmla="*/ 0 w 7451101"/>
              <a:gd name="connsiteY0" fmla="*/ 0 h 597954"/>
              <a:gd name="connsiteX1" fmla="*/ 7451101 w 7451101"/>
              <a:gd name="connsiteY1" fmla="*/ 0 h 597954"/>
              <a:gd name="connsiteX2" fmla="*/ 7451101 w 7451101"/>
              <a:gd name="connsiteY2" fmla="*/ 597954 h 597954"/>
              <a:gd name="connsiteX3" fmla="*/ 0 w 7451101"/>
              <a:gd name="connsiteY3" fmla="*/ 597954 h 597954"/>
              <a:gd name="connsiteX4" fmla="*/ 0 w 7451101"/>
              <a:gd name="connsiteY4" fmla="*/ 0 h 59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51101" h="597954">
                <a:moveTo>
                  <a:pt x="0" y="0"/>
                </a:moveTo>
                <a:lnTo>
                  <a:pt x="7451101" y="0"/>
                </a:lnTo>
                <a:lnTo>
                  <a:pt x="7451101" y="597954"/>
                </a:lnTo>
                <a:lnTo>
                  <a:pt x="0" y="597954"/>
                </a:lnTo>
                <a:lnTo>
                  <a:pt x="0" y="0"/>
                </a:lnTo>
                <a:close/>
              </a:path>
            </a:pathLst>
          </a:custGeom>
          <a:solidFill>
            <a:srgbClr val="FF3399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512277" tIns="38381" rIns="38381" bIns="38381" numCol="1" spcCol="1270" anchor="ctr" anchorCtr="0">
            <a:noAutofit/>
          </a:bodyPr>
          <a:lstStyle/>
          <a:p>
            <a:pPr defTabSz="6716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z-Cyrl-U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дафтарчаси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z-Cyrl-U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асли ва нусхаси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25769" y="579553"/>
            <a:ext cx="7405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19150" algn="l"/>
                <a:tab pos="3016250" algn="ctr"/>
              </a:tabLst>
            </a:pP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МИРЗО УЛУҒБЕК 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НОМ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ИДАГИ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ЎЗБЕКИСТОН МИЛЛИЙ УНИВЕРСИТЕТИ 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Ҳ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АРБИЙ 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ТАЙЁРГАРЛИК  ЎҚУВ МАРКАЗИ</a:t>
            </a:r>
            <a:endParaRPr lang="ru-RU" sz="1600" dirty="0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7" name="Скругленный прямоугольник 123">
            <a:extLst>
              <a:ext uri="{FF2B5EF4-FFF2-40B4-BE49-F238E27FC236}">
                <a16:creationId xmlns:a16="http://schemas.microsoft.com/office/drawing/2014/main" xmlns="" id="{427A600C-D3F6-498C-A89F-BB4071A3F2B1}"/>
              </a:ext>
            </a:extLst>
          </p:cNvPr>
          <p:cNvSpPr/>
          <p:nvPr/>
        </p:nvSpPr>
        <p:spPr>
          <a:xfrm>
            <a:off x="383306" y="1434186"/>
            <a:ext cx="9883316" cy="7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7828" y="1635602"/>
            <a:ext cx="9926786" cy="1841694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384" tIns="217384" rIns="217384" bIns="217384" numCol="1" spcCol="1270" anchor="ctr" anchorCtr="0">
            <a:noAutofit/>
          </a:bodyPr>
          <a:lstStyle/>
          <a:p>
            <a:pPr algn="ctr" defTabSz="3118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z-Cyrl-UZ" sz="32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Талабалар томонидан топширилган  ҳужжатларни жилдлаш учун қуйидаги канцелярия жиҳозлари талаба томонидан тақдим этилади:</a:t>
            </a:r>
            <a:endParaRPr lang="ru-RU" sz="3200" b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463639" y="4775783"/>
            <a:ext cx="9968248" cy="671936"/>
          </a:xfrm>
          <a:custGeom>
            <a:avLst/>
            <a:gdLst>
              <a:gd name="connsiteX0" fmla="*/ 0 w 9425402"/>
              <a:gd name="connsiteY0" fmla="*/ 178575 h 1071427"/>
              <a:gd name="connsiteX1" fmla="*/ 178575 w 9425402"/>
              <a:gd name="connsiteY1" fmla="*/ 0 h 1071427"/>
              <a:gd name="connsiteX2" fmla="*/ 9246827 w 9425402"/>
              <a:gd name="connsiteY2" fmla="*/ 0 h 1071427"/>
              <a:gd name="connsiteX3" fmla="*/ 9425402 w 9425402"/>
              <a:gd name="connsiteY3" fmla="*/ 178575 h 1071427"/>
              <a:gd name="connsiteX4" fmla="*/ 9425402 w 9425402"/>
              <a:gd name="connsiteY4" fmla="*/ 892852 h 1071427"/>
              <a:gd name="connsiteX5" fmla="*/ 9246827 w 9425402"/>
              <a:gd name="connsiteY5" fmla="*/ 1071427 h 1071427"/>
              <a:gd name="connsiteX6" fmla="*/ 178575 w 9425402"/>
              <a:gd name="connsiteY6" fmla="*/ 1071427 h 1071427"/>
              <a:gd name="connsiteX7" fmla="*/ 0 w 9425402"/>
              <a:gd name="connsiteY7" fmla="*/ 892852 h 1071427"/>
              <a:gd name="connsiteX8" fmla="*/ 0 w 9425402"/>
              <a:gd name="connsiteY8" fmla="*/ 178575 h 107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5402" h="1071427">
                <a:moveTo>
                  <a:pt x="0" y="178575"/>
                </a:moveTo>
                <a:cubicBezTo>
                  <a:pt x="0" y="79951"/>
                  <a:pt x="79951" y="0"/>
                  <a:pt x="178575" y="0"/>
                </a:cubicBezTo>
                <a:lnTo>
                  <a:pt x="9246827" y="0"/>
                </a:lnTo>
                <a:cubicBezTo>
                  <a:pt x="9345451" y="0"/>
                  <a:pt x="9425402" y="79951"/>
                  <a:pt x="9425402" y="178575"/>
                </a:cubicBezTo>
                <a:lnTo>
                  <a:pt x="9425402" y="892852"/>
                </a:lnTo>
                <a:cubicBezTo>
                  <a:pt x="9425402" y="991476"/>
                  <a:pt x="9345451" y="1071427"/>
                  <a:pt x="9246827" y="1071427"/>
                </a:cubicBezTo>
                <a:lnTo>
                  <a:pt x="178575" y="1071427"/>
                </a:lnTo>
                <a:cubicBezTo>
                  <a:pt x="79951" y="1071427"/>
                  <a:pt x="0" y="991476"/>
                  <a:pt x="0" y="892852"/>
                </a:cubicBezTo>
                <a:lnTo>
                  <a:pt x="0" y="178575"/>
                </a:lnTo>
                <a:close/>
              </a:path>
            </a:pathLst>
          </a:custGeom>
          <a:solidFill>
            <a:srgbClr val="00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02230"/>
              <a:satOff val="-6819"/>
              <a:lumOff val="-2615"/>
              <a:alphaOff val="0"/>
            </a:schemeClr>
          </a:fillRef>
          <a:effectRef idx="0">
            <a:schemeClr val="accent5">
              <a:hueOff val="-4902230"/>
              <a:satOff val="-6819"/>
              <a:lumOff val="-26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263" tIns="113263" rIns="113263" bIns="113263" numCol="1" spcCol="1270" anchor="ctr" anchorCtr="0">
            <a:spAutoFit/>
          </a:bodyPr>
          <a:lstStyle/>
          <a:p>
            <a:pPr marL="901700" indent="179388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AutoNum type="arabicPeriod"/>
            </a:pPr>
            <a:r>
              <a:rPr lang="uz-Cyrl-UZ" sz="3200" kern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Жилд (Папка</a:t>
            </a:r>
            <a:r>
              <a:rPr lang="uz-Cyrl-UZ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– </a:t>
            </a:r>
            <a:r>
              <a:rPr lang="uz-Cyrl-UZ" sz="3200" kern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дона</a:t>
            </a: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929254"/>
              </p:ext>
            </p:extLst>
          </p:nvPr>
        </p:nvGraphicFramePr>
        <p:xfrm>
          <a:off x="466344" y="384048"/>
          <a:ext cx="1124712" cy="90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r:id="rId3" imgW="4444560" imgH="4427640" progId="">
                  <p:embed/>
                </p:oleObj>
              </mc:Choice>
              <mc:Fallback>
                <p:oleObj r:id="rId3" imgW="4444560" imgH="4427640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344" y="384048"/>
                        <a:ext cx="1124712" cy="90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Арка 7"/>
          <p:cNvSpPr/>
          <p:nvPr/>
        </p:nvSpPr>
        <p:spPr>
          <a:xfrm rot="-480000">
            <a:off x="-2248041" y="1568081"/>
            <a:ext cx="4348666" cy="5375251"/>
          </a:xfrm>
          <a:prstGeom prst="blockArc">
            <a:avLst>
              <a:gd name="adj1" fmla="val 18777842"/>
              <a:gd name="adj2" fmla="val 3777825"/>
              <a:gd name="adj3" fmla="val 0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Группа 4"/>
          <p:cNvGrpSpPr/>
          <p:nvPr/>
        </p:nvGrpSpPr>
        <p:grpSpPr>
          <a:xfrm>
            <a:off x="1348454" y="2445260"/>
            <a:ext cx="8539630" cy="806736"/>
            <a:chOff x="1646776" y="2411287"/>
            <a:chExt cx="8445541" cy="806736"/>
          </a:xfrm>
        </p:grpSpPr>
        <p:sp>
          <p:nvSpPr>
            <p:cNvPr id="9" name="Полилиния 8"/>
            <p:cNvSpPr/>
            <p:nvPr/>
          </p:nvSpPr>
          <p:spPr>
            <a:xfrm>
              <a:off x="2050143" y="2411287"/>
              <a:ext cx="8042174" cy="806736"/>
            </a:xfrm>
            <a:custGeom>
              <a:avLst/>
              <a:gdLst>
                <a:gd name="connsiteX0" fmla="*/ 0 w 7451101"/>
                <a:gd name="connsiteY0" fmla="*/ 0 h 597954"/>
                <a:gd name="connsiteX1" fmla="*/ 7451101 w 7451101"/>
                <a:gd name="connsiteY1" fmla="*/ 0 h 597954"/>
                <a:gd name="connsiteX2" fmla="*/ 7451101 w 7451101"/>
                <a:gd name="connsiteY2" fmla="*/ 597954 h 597954"/>
                <a:gd name="connsiteX3" fmla="*/ 0 w 7451101"/>
                <a:gd name="connsiteY3" fmla="*/ 597954 h 597954"/>
                <a:gd name="connsiteX4" fmla="*/ 0 w 7451101"/>
                <a:gd name="connsiteY4" fmla="*/ 0 h 59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1101" h="597954">
                  <a:moveTo>
                    <a:pt x="0" y="0"/>
                  </a:moveTo>
                  <a:lnTo>
                    <a:pt x="7451101" y="0"/>
                  </a:lnTo>
                  <a:lnTo>
                    <a:pt x="7451101" y="597954"/>
                  </a:lnTo>
                  <a:lnTo>
                    <a:pt x="0" y="5979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2277" tIns="38381" rIns="38381" bIns="38381" numCol="1" spcCol="1270" anchor="ctr" anchorCtr="0">
              <a:noAutofit/>
            </a:bodyPr>
            <a:lstStyle/>
            <a:p>
              <a:pPr defTabSz="6716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z-Cyrl-UZ" sz="2400" dirty="0" smtClean="0">
                  <a:latin typeface="Times New Roman" pitchFamily="18" charset="0"/>
                  <a:cs typeface="Times New Roman" pitchFamily="18" charset="0"/>
                </a:rPr>
                <a:t>Тиббий кўрик</a:t>
              </a:r>
              <a:endParaRPr 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1646776" y="2411287"/>
              <a:ext cx="806735" cy="806735"/>
            </a:xfrm>
            <a:prstGeom prst="ellips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/>
            <p:cNvSpPr txBox="1"/>
            <p:nvPr/>
          </p:nvSpPr>
          <p:spPr>
            <a:xfrm>
              <a:off x="1863068" y="2541958"/>
              <a:ext cx="352982" cy="490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z-Cyrl-UZ" sz="2590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  <a:endParaRPr lang="ru-RU" sz="259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458425" y="3352381"/>
            <a:ext cx="8305032" cy="806736"/>
            <a:chOff x="1881374" y="3379369"/>
            <a:chExt cx="8305032" cy="806736"/>
          </a:xfrm>
        </p:grpSpPr>
        <p:sp>
          <p:nvSpPr>
            <p:cNvPr id="16" name="Полилиния 15"/>
            <p:cNvSpPr/>
            <p:nvPr/>
          </p:nvSpPr>
          <p:spPr>
            <a:xfrm>
              <a:off x="2284741" y="3379369"/>
              <a:ext cx="7901665" cy="806736"/>
            </a:xfrm>
            <a:custGeom>
              <a:avLst/>
              <a:gdLst>
                <a:gd name="connsiteX0" fmla="*/ 0 w 7233745"/>
                <a:gd name="connsiteY0" fmla="*/ 0 h 597954"/>
                <a:gd name="connsiteX1" fmla="*/ 7233745 w 7233745"/>
                <a:gd name="connsiteY1" fmla="*/ 0 h 597954"/>
                <a:gd name="connsiteX2" fmla="*/ 7233745 w 7233745"/>
                <a:gd name="connsiteY2" fmla="*/ 597954 h 597954"/>
                <a:gd name="connsiteX3" fmla="*/ 0 w 7233745"/>
                <a:gd name="connsiteY3" fmla="*/ 597954 h 597954"/>
                <a:gd name="connsiteX4" fmla="*/ 0 w 7233745"/>
                <a:gd name="connsiteY4" fmla="*/ 0 h 59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3745" h="597954">
                  <a:moveTo>
                    <a:pt x="0" y="0"/>
                  </a:moveTo>
                  <a:lnTo>
                    <a:pt x="7233745" y="0"/>
                  </a:lnTo>
                  <a:lnTo>
                    <a:pt x="7233745" y="597954"/>
                  </a:lnTo>
                  <a:lnTo>
                    <a:pt x="0" y="5979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0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2277" tIns="38381" rIns="38381" bIns="38381" numCol="1" spcCol="1270" anchor="ctr" anchorCtr="0">
              <a:noAutofit/>
            </a:bodyPr>
            <a:lstStyle/>
            <a:p>
              <a:pPr defTabSz="6716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dirty="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1881374" y="3379370"/>
              <a:ext cx="806735" cy="806735"/>
            </a:xfrm>
            <a:prstGeom prst="ellipse">
              <a:avLst/>
            </a:prstGeom>
          </p:spPr>
          <p:style>
            <a:lnRef idx="2">
              <a:schemeClr val="accent5">
                <a:hueOff val="-3676672"/>
                <a:satOff val="-5114"/>
                <a:lumOff val="-1961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TextBox 41"/>
            <p:cNvSpPr txBox="1"/>
            <p:nvPr/>
          </p:nvSpPr>
          <p:spPr>
            <a:xfrm>
              <a:off x="2101170" y="3531479"/>
              <a:ext cx="352982" cy="490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z-Cyrl-UZ" sz="2590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  <a:endParaRPr lang="ru-RU" sz="259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27829" y="1571207"/>
            <a:ext cx="9861894" cy="80964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384" tIns="217384" rIns="217384" bIns="217384" numCol="1" spcCol="1270" anchor="ctr" anchorCtr="0">
            <a:noAutofit/>
          </a:bodyPr>
          <a:lstStyle/>
          <a:p>
            <a:pPr algn="ctr" defTabSz="3118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z-Cyrl-UZ" sz="4000" b="1" dirty="0" smtClean="0">
                <a:solidFill>
                  <a:srgbClr val="FFFF00"/>
                </a:solidFill>
              </a:rPr>
              <a:t>Танлов  ўтказиш </a:t>
            </a:r>
            <a:endParaRPr lang="ru-RU" sz="4000" b="1" dirty="0">
              <a:solidFill>
                <a:srgbClr val="FFFF0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457534" y="4391713"/>
            <a:ext cx="8606915" cy="832492"/>
            <a:chOff x="1481179" y="5487624"/>
            <a:chExt cx="8445541" cy="832492"/>
          </a:xfrm>
        </p:grpSpPr>
        <p:sp>
          <p:nvSpPr>
            <p:cNvPr id="26" name="Полилиния 25"/>
            <p:cNvSpPr/>
            <p:nvPr/>
          </p:nvSpPr>
          <p:spPr>
            <a:xfrm>
              <a:off x="1884546" y="5513380"/>
              <a:ext cx="8042174" cy="806736"/>
            </a:xfrm>
            <a:custGeom>
              <a:avLst/>
              <a:gdLst>
                <a:gd name="connsiteX0" fmla="*/ 0 w 7451101"/>
                <a:gd name="connsiteY0" fmla="*/ 0 h 597954"/>
                <a:gd name="connsiteX1" fmla="*/ 7451101 w 7451101"/>
                <a:gd name="connsiteY1" fmla="*/ 0 h 597954"/>
                <a:gd name="connsiteX2" fmla="*/ 7451101 w 7451101"/>
                <a:gd name="connsiteY2" fmla="*/ 597954 h 597954"/>
                <a:gd name="connsiteX3" fmla="*/ 0 w 7451101"/>
                <a:gd name="connsiteY3" fmla="*/ 597954 h 597954"/>
                <a:gd name="connsiteX4" fmla="*/ 0 w 7451101"/>
                <a:gd name="connsiteY4" fmla="*/ 0 h 59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1101" h="597954">
                  <a:moveTo>
                    <a:pt x="0" y="0"/>
                  </a:moveTo>
                  <a:lnTo>
                    <a:pt x="7451101" y="0"/>
                  </a:lnTo>
                  <a:lnTo>
                    <a:pt x="7451101" y="597954"/>
                  </a:lnTo>
                  <a:lnTo>
                    <a:pt x="0" y="5979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512277" tIns="38381" rIns="38381" bIns="38381" numCol="1" spcCol="1270" anchor="ctr" anchorCtr="0">
              <a:noAutofit/>
            </a:bodyPr>
            <a:lstStyle/>
            <a:p>
              <a:pPr defTabSz="6716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z-Cyrl-UZ" sz="2400" dirty="0" smtClean="0">
                  <a:latin typeface="Times New Roman" pitchFamily="18" charset="0"/>
                  <a:cs typeface="Times New Roman" pitchFamily="18" charset="0"/>
                </a:rPr>
                <a:t>Умумжисмоний тайёргарликни баҳолаш</a:t>
              </a:r>
              <a:endParaRPr lang="ru-RU" sz="24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1481179" y="5487624"/>
              <a:ext cx="806735" cy="806735"/>
            </a:xfrm>
            <a:prstGeom prst="ellipse">
              <a:avLst/>
            </a:prstGeom>
          </p:spPr>
          <p:style>
            <a:lnRef idx="2">
              <a:schemeClr val="accent5">
                <a:hueOff val="-7353344"/>
                <a:satOff val="-10228"/>
                <a:lumOff val="-3922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TextBox 27"/>
            <p:cNvSpPr txBox="1"/>
            <p:nvPr/>
          </p:nvSpPr>
          <p:spPr>
            <a:xfrm>
              <a:off x="1697471" y="5593026"/>
              <a:ext cx="352982" cy="490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z-Cyrl-UZ" sz="2590" dirty="0" smtClean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  <a:endParaRPr lang="ru-RU" sz="259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31" name="Скругленный прямоугольник 123">
            <a:extLst>
              <a:ext uri="{FF2B5EF4-FFF2-40B4-BE49-F238E27FC236}">
                <a16:creationId xmlns:a16="http://schemas.microsoft.com/office/drawing/2014/main" xmlns="" id="{427A600C-D3F6-498C-A89F-BB4071A3F2B1}"/>
              </a:ext>
            </a:extLst>
          </p:cNvPr>
          <p:cNvSpPr/>
          <p:nvPr/>
        </p:nvSpPr>
        <p:spPr>
          <a:xfrm>
            <a:off x="370426" y="1434185"/>
            <a:ext cx="9883316" cy="7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725769" y="528037"/>
            <a:ext cx="7405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19150" algn="l"/>
                <a:tab pos="3016250" algn="ctr"/>
              </a:tabLst>
            </a:pP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МИРЗО УЛУҒБЕК 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НОМ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ИДАГИ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ЎЗБЕКИСТОН МИЛЛИЙ УНИВЕРСИТЕТИ 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Ҳ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АРБИЙ 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ТАЙЁРГАРЛИК  ЎҚУВ МАРКАЗИ</a:t>
            </a:r>
            <a:endParaRPr lang="ru-RU" sz="1600" dirty="0">
              <a:solidFill>
                <a:srgbClr val="7030A0"/>
              </a:solidFill>
              <a:latin typeface="Arial" pitchFamily="34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1277346" y="5518553"/>
            <a:ext cx="9070555" cy="819613"/>
            <a:chOff x="1481179" y="5474745"/>
            <a:chExt cx="8445541" cy="819613"/>
          </a:xfrm>
        </p:grpSpPr>
        <p:sp>
          <p:nvSpPr>
            <p:cNvPr id="40" name="Полилиния 39"/>
            <p:cNvSpPr/>
            <p:nvPr/>
          </p:nvSpPr>
          <p:spPr>
            <a:xfrm>
              <a:off x="1884546" y="5487622"/>
              <a:ext cx="8042174" cy="806736"/>
            </a:xfrm>
            <a:custGeom>
              <a:avLst/>
              <a:gdLst>
                <a:gd name="connsiteX0" fmla="*/ 0 w 7451101"/>
                <a:gd name="connsiteY0" fmla="*/ 0 h 597954"/>
                <a:gd name="connsiteX1" fmla="*/ 7451101 w 7451101"/>
                <a:gd name="connsiteY1" fmla="*/ 0 h 597954"/>
                <a:gd name="connsiteX2" fmla="*/ 7451101 w 7451101"/>
                <a:gd name="connsiteY2" fmla="*/ 597954 h 597954"/>
                <a:gd name="connsiteX3" fmla="*/ 0 w 7451101"/>
                <a:gd name="connsiteY3" fmla="*/ 597954 h 597954"/>
                <a:gd name="connsiteX4" fmla="*/ 0 w 7451101"/>
                <a:gd name="connsiteY4" fmla="*/ 0 h 59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1101" h="597954">
                  <a:moveTo>
                    <a:pt x="0" y="0"/>
                  </a:moveTo>
                  <a:lnTo>
                    <a:pt x="7451101" y="0"/>
                  </a:lnTo>
                  <a:lnTo>
                    <a:pt x="7451101" y="597954"/>
                  </a:lnTo>
                  <a:lnTo>
                    <a:pt x="0" y="59795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512277" tIns="38381" rIns="38381" bIns="38381" numCol="1" spcCol="1270" anchor="ctr" anchorCtr="0">
              <a:noAutofit/>
            </a:bodyPr>
            <a:lstStyle/>
            <a:p>
              <a:pPr defTabSz="67164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z-Cyrl-UZ" sz="2400" dirty="0" smtClean="0">
                  <a:latin typeface="Times New Roman" pitchFamily="18" charset="0"/>
                  <a:cs typeface="Times New Roman" pitchFamily="18" charset="0"/>
                </a:rPr>
                <a:t>Чақириққача бошланғич тайёргарлик дастури бўйича билим даражасини баҳолаш</a:t>
              </a:r>
              <a:endParaRPr 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1481179" y="5474745"/>
              <a:ext cx="806735" cy="806735"/>
            </a:xfrm>
            <a:prstGeom prst="ellipse">
              <a:avLst/>
            </a:prstGeom>
          </p:spPr>
          <p:style>
            <a:lnRef idx="2">
              <a:schemeClr val="accent5">
                <a:hueOff val="-7353344"/>
                <a:satOff val="-10228"/>
                <a:lumOff val="-3922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1697471" y="5631663"/>
              <a:ext cx="328659" cy="490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z-Cyrl-UZ" sz="2590" dirty="0" smtClean="0">
                  <a:solidFill>
                    <a:schemeClr val="accent1">
                      <a:lumMod val="50000"/>
                    </a:schemeClr>
                  </a:solidFill>
                </a:rPr>
                <a:t>4</a:t>
              </a:r>
              <a:endParaRPr lang="ru-RU" sz="259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aphicFrame>
        <p:nvGraphicFramePr>
          <p:cNvPr id="29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2098519"/>
              </p:ext>
            </p:extLst>
          </p:nvPr>
        </p:nvGraphicFramePr>
        <p:xfrm>
          <a:off x="466344" y="384048"/>
          <a:ext cx="1124712" cy="90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r:id="rId3" imgW="4444560" imgH="4427640" progId="">
                  <p:embed/>
                </p:oleObj>
              </mc:Choice>
              <mc:Fallback>
                <p:oleObj r:id="rId3" imgW="4444560" imgH="4427640" progId="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344" y="384048"/>
                        <a:ext cx="1124712" cy="90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279684" y="3456673"/>
            <a:ext cx="737866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716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z-Cyrl-UZ" sz="2400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ОТМда таълим олиш жараёнида ўзлаштирилган билим даражаси </a:t>
            </a:r>
            <a:r>
              <a:rPr lang="uz-Cyrl-UZ" sz="2400" dirty="0" smtClean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натижалари (1 – 3 семестрлар учун)</a:t>
            </a:r>
            <a:endParaRPr lang="ru-RU" sz="2400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05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23">
            <a:extLst>
              <a:ext uri="{FF2B5EF4-FFF2-40B4-BE49-F238E27FC236}">
                <a16:creationId xmlns:a16="http://schemas.microsoft.com/office/drawing/2014/main" xmlns="" id="{427A600C-D3F6-498C-A89F-BB4071A3F2B1}"/>
              </a:ext>
            </a:extLst>
          </p:cNvPr>
          <p:cNvSpPr/>
          <p:nvPr/>
        </p:nvSpPr>
        <p:spPr>
          <a:xfrm>
            <a:off x="203001" y="1472821"/>
            <a:ext cx="9883316" cy="7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725769" y="528037"/>
            <a:ext cx="7405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19150" algn="l"/>
                <a:tab pos="3016250" algn="ctr"/>
              </a:tabLst>
            </a:pP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МИРЗО УЛУҒБЕК 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НОМ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ИДАГИ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ЎЗБЕКИСТОН МИЛЛИЙ УНИВЕРСИТЕТИ 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Ҳ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АРБИЙ 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ТАЙЁРГАРЛИК  ЎҚУВ МАРКАЗИ</a:t>
            </a:r>
            <a:endParaRPr lang="ru-RU" sz="1600" dirty="0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7829" y="1970456"/>
            <a:ext cx="9861894" cy="809642"/>
          </a:xfrm>
          <a:prstGeom prst="roundRect">
            <a:avLst/>
          </a:prstGeom>
          <a:solidFill>
            <a:srgbClr val="66FF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384" tIns="217384" rIns="217384" bIns="217384" numCol="1" spcCol="1270" anchor="ctr" anchorCtr="0">
            <a:noAutofit/>
          </a:bodyPr>
          <a:lstStyle/>
          <a:p>
            <a:pPr algn="ctr" defTabSz="3118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z-Cyrl-UZ" sz="4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1.Тиббий кўрик </a:t>
            </a:r>
            <a:endParaRPr lang="ru-RU" sz="40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82036" y="3181105"/>
            <a:ext cx="10114245" cy="3915258"/>
            <a:chOff x="-5065" y="4033687"/>
            <a:chExt cx="9576673" cy="1462035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0" y="4085281"/>
              <a:ext cx="9571608" cy="141044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5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5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-5065" y="4033687"/>
              <a:ext cx="9515702" cy="13994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indent="360363" algn="just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z-Cyrl-UZ" sz="24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Талабаларни ҳарбий хизматга яроқлилигини текшириш бўйича тиббий кўрик ОТМ жойлашган жойидаги мудофаа ишлари бўйича бошқарманинг (бўлимнинг) тиббий комиссиялари томонидан ҲТЎМБ бошлиғининг сўровномасига биноан Вазирлар Маҳкамасининг 2018 йил 25 декабрдаги 4076-сонли Президент қарори билан тасдиқланган Ўзбекистон Республикаси Қуролли Кучларида тинчлик ва уруш даврида тиббий кўрикдан ўтказишни ташкил этиш ва амалга ошириш тартиби тўғрисидаги 2019 йил 3 апрелдаги 3147-сонли низомига мувофиқ  ўтказилади.</a:t>
              </a:r>
              <a:endParaRPr lang="ru-RU" sz="2400" kern="12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588635"/>
              </p:ext>
            </p:extLst>
          </p:nvPr>
        </p:nvGraphicFramePr>
        <p:xfrm>
          <a:off x="466344" y="384048"/>
          <a:ext cx="1124712" cy="90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" r:id="rId3" imgW="4444560" imgH="4427640" progId="">
                  <p:embed/>
                </p:oleObj>
              </mc:Choice>
              <mc:Fallback>
                <p:oleObj r:id="rId3" imgW="4444560" imgH="442764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344" y="384048"/>
                        <a:ext cx="1124712" cy="90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135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41380" y="2528074"/>
            <a:ext cx="9767540" cy="50167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Маълумотномалар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 </a:t>
            </a:r>
          </a:p>
          <a:p>
            <a:pPr algn="ctr"/>
            <a:r>
              <a:rPr lang="uz-Cyrl-UZ" sz="1600" b="1" dirty="0" smtClean="0">
                <a:latin typeface="Times New Roman" pitchFamily="18" charset="0"/>
                <a:cs typeface="Times New Roman" pitchFamily="18" charset="0"/>
              </a:rPr>
              <a:t>(Ягона дарчадан)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сил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касаллиги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(туберкулезный)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диспансеридан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наркологик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(наркологический)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диспансеридан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тери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z-Cyrl-UZ" sz="1600" dirty="0" smtClean="0">
                <a:latin typeface="Times New Roman" pitchFamily="18" charset="0"/>
                <a:cs typeface="Times New Roman" pitchFamily="18" charset="0"/>
              </a:rPr>
              <a:t>таносил касалликлари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кожно-венерологический)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диспансеридан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руҳий 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асаб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касалликлари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(психоневрологический)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диспансеридан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uz-Cyrl-UZ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z-Cyrl-UZ" sz="1600" b="1" dirty="0" smtClean="0">
                <a:latin typeface="Times New Roman" pitchFamily="18" charset="0"/>
                <a:cs typeface="Times New Roman" pitchFamily="18" charset="0"/>
              </a:rPr>
              <a:t>(яшаш жойи оилавий поликлиникасидан)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z-Cyrl-UZ" sz="1600" dirty="0" smtClean="0">
                <a:latin typeface="Times New Roman" pitchFamily="18" charset="0"/>
                <a:cs typeface="Times New Roman" pitchFamily="18" charset="0"/>
              </a:rPr>
              <a:t>Умумий қон таҳлили (гемоглобин, лейкоцитлар, электроцитлар, электроцитлар чўкиш тезлиги).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z-Cyrl-UZ" sz="1600" dirty="0" smtClean="0">
                <a:latin typeface="Times New Roman" pitchFamily="18" charset="0"/>
                <a:cs typeface="Times New Roman" pitchFamily="18" charset="0"/>
              </a:rPr>
              <a:t>Умумий пешоб таҳлили.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z-Cyrl-UZ" sz="1600" dirty="0" smtClean="0">
                <a:latin typeface="Times New Roman" pitchFamily="18" charset="0"/>
                <a:cs typeface="Times New Roman" pitchFamily="18" charset="0"/>
              </a:rPr>
              <a:t>Гижжа тухумлари ва содда организмларни аниқловчи нажас таҳлили.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z-Cyrl-UZ" sz="1600" dirty="0" smtClean="0">
                <a:latin typeface="Times New Roman" pitchFamily="18" charset="0"/>
                <a:cs typeface="Times New Roman" pitchFamily="18" charset="0"/>
              </a:rPr>
              <a:t>“В” ва “С” гепатитларнинг (HbsAg,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HCV</a:t>
            </a:r>
            <a:r>
              <a:rPr lang="uz-Cyrl-UZ" sz="1600" dirty="0" smtClean="0">
                <a:latin typeface="Times New Roman" pitchFamily="18" charset="0"/>
                <a:cs typeface="Times New Roman" pitchFamily="18" charset="0"/>
              </a:rPr>
              <a:t>) аниқловчи қон таҳлили.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z-Cyrl-UZ" sz="1600" dirty="0" smtClean="0">
                <a:latin typeface="Times New Roman" pitchFamily="18" charset="0"/>
                <a:cs typeface="Times New Roman" pitchFamily="18" charset="0"/>
              </a:rPr>
              <a:t>Қоннинг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RW </a:t>
            </a:r>
            <a:r>
              <a:rPr lang="uz-Cyrl-UZ" sz="1600" dirty="0" smtClean="0">
                <a:latin typeface="Times New Roman" pitchFamily="18" charset="0"/>
                <a:cs typeface="Times New Roman" pitchFamily="18" charset="0"/>
              </a:rPr>
              <a:t>(Вассерман реакцияси) таҳлили.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z-Cyrl-UZ" sz="1600" dirty="0" smtClean="0">
                <a:latin typeface="Times New Roman" pitchFamily="18" charset="0"/>
                <a:cs typeface="Times New Roman" pitchFamily="18" charset="0"/>
              </a:rPr>
              <a:t>Қоннинг АЛТ, АСТ, умумий оқсил ва билирубин (фракциялари билан) таҳлили.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z-Cyrl-UZ" sz="1600" dirty="0" smtClean="0">
                <a:latin typeface="Times New Roman" pitchFamily="18" charset="0"/>
                <a:cs typeface="Times New Roman" pitchFamily="18" charset="0"/>
              </a:rPr>
              <a:t>Электрокардиография (кардиолог ёки шифокор – функционал текширувидан ўтказилган мутахассиснинг ёзув хулосаси билан).</a:t>
            </a:r>
          </a:p>
          <a:p>
            <a:pPr algn="just">
              <a:buFontTx/>
              <a:buChar char="-"/>
            </a:pPr>
            <a:r>
              <a:rPr lang="uz-Cyrl-UZ" sz="1600" dirty="0" smtClean="0">
                <a:latin typeface="Times New Roman" pitchFamily="18" charset="0"/>
                <a:cs typeface="Times New Roman" pitchFamily="18" charset="0"/>
              </a:rPr>
              <a:t>    Фиброгастродуоденоскопия (ФГДС).</a:t>
            </a:r>
          </a:p>
          <a:p>
            <a:pPr algn="just">
              <a:buFontTx/>
              <a:buChar char="-"/>
            </a:pPr>
            <a:r>
              <a:rPr lang="uz-Cyrl-UZ" sz="1600" dirty="0" smtClean="0">
                <a:latin typeface="Times New Roman" pitchFamily="18" charset="0"/>
                <a:cs typeface="Times New Roman" pitchFamily="18" charset="0"/>
              </a:rPr>
              <a:t>    Ички аъзоларининг ультратовуш текшируви УТТ.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z-Cyrl-UZ" sz="1600" dirty="0" smtClean="0">
                <a:latin typeface="Times New Roman" pitchFamily="18" charset="0"/>
                <a:cs typeface="Times New Roman" pitchFamily="18" charset="0"/>
              </a:rPr>
              <a:t>Кўкрак қафаси аъзоларининг флюораграфияси (текширилувчининг Ф.И.Ш. ҳамда текширувнинг тартиб рақами ва ўтказилган санаси).</a:t>
            </a:r>
          </a:p>
          <a:p>
            <a:pPr algn="just">
              <a:buFontTx/>
              <a:buChar char="-"/>
            </a:pPr>
            <a:r>
              <a:rPr lang="uz-Cyrl-UZ" sz="1600" b="1" spc="-3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Қоннинг ОИВ билан зарарланиши тўғрисидаги таҳлили (ОИТС билан қарши курашиш марказларидан).</a:t>
            </a:r>
            <a:endParaRPr lang="ru-RU" sz="1600" b="1" spc="-3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23">
            <a:extLst>
              <a:ext uri="{FF2B5EF4-FFF2-40B4-BE49-F238E27FC236}">
                <a16:creationId xmlns:a16="http://schemas.microsoft.com/office/drawing/2014/main" xmlns="" id="{427A600C-D3F6-498C-A89F-BB4071A3F2B1}"/>
              </a:ext>
            </a:extLst>
          </p:cNvPr>
          <p:cNvSpPr/>
          <p:nvPr/>
        </p:nvSpPr>
        <p:spPr>
          <a:xfrm>
            <a:off x="420171" y="1472821"/>
            <a:ext cx="9883316" cy="720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725769" y="553795"/>
            <a:ext cx="7405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19150" algn="l"/>
                <a:tab pos="3016250" algn="ctr"/>
              </a:tabLst>
            </a:pP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МИРЗО УЛУҒБЕК 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НОМ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ИДАГИ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 ЎЗБЕКИСТОН МИЛЛИЙ УНИВЕРСИТЕТИ </a:t>
            </a:r>
            <a:r>
              <a:rPr lang="uz-Cyrl-UZ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Ҳ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АРБИЙ 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ТАЙЁРГАРЛИК  ЎҚУВ МАРКАЗИ</a:t>
            </a:r>
            <a:endParaRPr lang="ru-RU" sz="1600" dirty="0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7829" y="1609844"/>
            <a:ext cx="9861894" cy="80964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384" tIns="217384" rIns="217384" bIns="217384" numCol="1" spcCol="1270" anchor="ctr" anchorCtr="0">
            <a:noAutofit/>
          </a:bodyPr>
          <a:lstStyle/>
          <a:p>
            <a:pPr algn="ctr" defTabSz="3118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z-Cyrl-U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Тиббий кўрикдан ўтиш вақтида тақдим қилинадиган маълумотномалар (справкалар) 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128141"/>
              </p:ext>
            </p:extLst>
          </p:nvPr>
        </p:nvGraphicFramePr>
        <p:xfrm>
          <a:off x="466344" y="384048"/>
          <a:ext cx="1124712" cy="90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r:id="rId3" imgW="4444560" imgH="4427640" progId="">
                  <p:embed/>
                </p:oleObj>
              </mc:Choice>
              <mc:Fallback>
                <p:oleObj r:id="rId3" imgW="4444560" imgH="442764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344" y="384048"/>
                        <a:ext cx="1124712" cy="9067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93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3 (5)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11457</TotalTime>
  <Words>1646</Words>
  <Application>Microsoft Office PowerPoint</Application>
  <PresentationFormat>Произвольный</PresentationFormat>
  <Paragraphs>152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맑은 고딕</vt:lpstr>
      <vt:lpstr>Arial</vt:lpstr>
      <vt:lpstr>Book Antiqua</vt:lpstr>
      <vt:lpstr>Calibri</vt:lpstr>
      <vt:lpstr>Calibri Light</vt:lpstr>
      <vt:lpstr>Times New Roman</vt:lpstr>
      <vt:lpstr>123 (5)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Олий таълим тизимида амалга оширилган ишлар ва ислоҳотлар</dc:title>
  <dc:creator>user</dc:creator>
  <cp:lastModifiedBy>Adminor</cp:lastModifiedBy>
  <cp:revision>481</cp:revision>
  <dcterms:created xsi:type="dcterms:W3CDTF">2018-11-24T10:17:30Z</dcterms:created>
  <dcterms:modified xsi:type="dcterms:W3CDTF">2022-03-18T13:18:25Z</dcterms:modified>
</cp:coreProperties>
</file>